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Lst>
  <p:sldSz cx="18288000" cy="10287000"/>
  <p:notesSz cx="6858000" cy="9144000"/>
  <p:embeddedFontLst>
    <p:embeddedFont>
      <p:font typeface="Archivo Black" panose="020B0604020202020204" charset="0"/>
      <p:regular r:id="rId28"/>
    </p:embeddedFont>
    <p:embeddedFont>
      <p:font typeface="League Spartan" panose="020B0604020202020204" charset="0"/>
      <p:regular r:id="rId29"/>
    </p:embeddedFont>
    <p:embeddedFont>
      <p:font typeface="Poppins" panose="00000500000000000000" pitchFamily="2" charset="0"/>
      <p:regular r:id="rId30"/>
    </p:embeddedFont>
    <p:embeddedFont>
      <p:font typeface="Roboto Bold" panose="020B0604020202020204" charset="0"/>
      <p:regular r:id="rId31"/>
    </p:embeddedFont>
    <p:embeddedFont>
      <p:font typeface="Source Sans Pro" panose="020B0503030403020204" pitchFamily="34" charset="0"/>
      <p:regular r:id="rId3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2" d="100"/>
          <a:sy n="52" d="100"/>
        </p:scale>
        <p:origin x="850"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3.fntdata"/><Relationship Id="rId35" Type="http://schemas.openxmlformats.org/officeDocument/2006/relationships/theme" Target="theme/theme1.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1/12/2026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1/12/2026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1/12/2026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1/12/2026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1/12/2026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1/12/2026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1/12/2026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9.jpe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9.jpeg"/><Relationship Id="rId1" Type="http://schemas.openxmlformats.org/officeDocument/2006/relationships/slideLayout" Target="../slideLayouts/slideLayout7.xml"/><Relationship Id="rId4" Type="http://schemas.openxmlformats.org/officeDocument/2006/relationships/image" Target="../media/image23.jpeg"/></Relationships>
</file>

<file path=ppt/slides/_rels/slide26.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ar-EG"/>
          </a:p>
        </p:txBody>
      </p:sp>
      <p:sp>
        <p:nvSpPr>
          <p:cNvPr id="3" name="TextBox 3"/>
          <p:cNvSpPr txBox="1"/>
          <p:nvPr/>
        </p:nvSpPr>
        <p:spPr>
          <a:xfrm>
            <a:off x="4220957" y="3619686"/>
            <a:ext cx="9846085" cy="2885702"/>
          </a:xfrm>
          <a:prstGeom prst="rect">
            <a:avLst/>
          </a:prstGeom>
        </p:spPr>
        <p:txBody>
          <a:bodyPr lIns="0" tIns="0" rIns="0" bIns="0" rtlCol="0" anchor="t">
            <a:spAutoFit/>
          </a:bodyPr>
          <a:lstStyle/>
          <a:p>
            <a:pPr algn="ctr">
              <a:lnSpc>
                <a:spcPts val="11572"/>
              </a:lnSpc>
            </a:pPr>
            <a:r>
              <a:rPr lang="en-US" sz="8265" b="1">
                <a:solidFill>
                  <a:srgbClr val="004AAD"/>
                </a:solidFill>
                <a:latin typeface="League Spartan"/>
                <a:ea typeface="League Spartan"/>
                <a:cs typeface="League Spartan"/>
                <a:sym typeface="League Spartan"/>
              </a:rPr>
              <a:t>BRAIN </a:t>
            </a:r>
          </a:p>
          <a:p>
            <a:pPr algn="ctr">
              <a:lnSpc>
                <a:spcPts val="11572"/>
              </a:lnSpc>
            </a:pPr>
            <a:r>
              <a:rPr lang="en-US" sz="8265" b="1">
                <a:solidFill>
                  <a:srgbClr val="004AAD"/>
                </a:solidFill>
                <a:latin typeface="League Spartan"/>
                <a:ea typeface="League Spartan"/>
                <a:cs typeface="League Spartan"/>
                <a:sym typeface="League Spartan"/>
              </a:rPr>
              <a:t>CANCER</a:t>
            </a:r>
          </a:p>
        </p:txBody>
      </p:sp>
      <p:grpSp>
        <p:nvGrpSpPr>
          <p:cNvPr id="4" name="Group 4"/>
          <p:cNvGrpSpPr/>
          <p:nvPr/>
        </p:nvGrpSpPr>
        <p:grpSpPr>
          <a:xfrm>
            <a:off x="-1130300" y="4057750"/>
            <a:ext cx="3086100" cy="2171499"/>
            <a:chOff x="0" y="0"/>
            <a:chExt cx="812800" cy="571917"/>
          </a:xfrm>
        </p:grpSpPr>
        <p:sp>
          <p:nvSpPr>
            <p:cNvPr id="5" name="Freeform 5"/>
            <p:cNvSpPr/>
            <p:nvPr/>
          </p:nvSpPr>
          <p:spPr>
            <a:xfrm>
              <a:off x="0" y="0"/>
              <a:ext cx="812800" cy="571917"/>
            </a:xfrm>
            <a:custGeom>
              <a:avLst/>
              <a:gdLst/>
              <a:ahLst/>
              <a:cxnLst/>
              <a:rect l="l" t="t" r="r" b="b"/>
              <a:pathLst>
                <a:path w="812800" h="571917">
                  <a:moveTo>
                    <a:pt x="609600" y="0"/>
                  </a:moveTo>
                  <a:cubicBezTo>
                    <a:pt x="721824" y="0"/>
                    <a:pt x="812800" y="128028"/>
                    <a:pt x="812800" y="285959"/>
                  </a:cubicBezTo>
                  <a:cubicBezTo>
                    <a:pt x="812800" y="443889"/>
                    <a:pt x="721824" y="571917"/>
                    <a:pt x="609600" y="571917"/>
                  </a:cubicBezTo>
                  <a:lnTo>
                    <a:pt x="203200" y="571917"/>
                  </a:lnTo>
                  <a:cubicBezTo>
                    <a:pt x="90976" y="571917"/>
                    <a:pt x="0" y="443889"/>
                    <a:pt x="0" y="285959"/>
                  </a:cubicBezTo>
                  <a:cubicBezTo>
                    <a:pt x="0" y="128028"/>
                    <a:pt x="90976" y="0"/>
                    <a:pt x="203200" y="0"/>
                  </a:cubicBezTo>
                  <a:close/>
                </a:path>
              </a:pathLst>
            </a:custGeom>
            <a:solidFill>
              <a:srgbClr val="004AAD"/>
            </a:solidFill>
          </p:spPr>
          <p:txBody>
            <a:bodyPr/>
            <a:lstStyle/>
            <a:p>
              <a:endParaRPr lang="ar-EG"/>
            </a:p>
          </p:txBody>
        </p:sp>
        <p:sp>
          <p:nvSpPr>
            <p:cNvPr id="6" name="TextBox 6"/>
            <p:cNvSpPr txBox="1"/>
            <p:nvPr/>
          </p:nvSpPr>
          <p:spPr>
            <a:xfrm>
              <a:off x="0" y="-47625"/>
              <a:ext cx="812800" cy="619542"/>
            </a:xfrm>
            <a:prstGeom prst="rect">
              <a:avLst/>
            </a:prstGeom>
          </p:spPr>
          <p:txBody>
            <a:bodyPr lIns="50800" tIns="50800" rIns="50800" bIns="50800" rtlCol="0" anchor="ctr"/>
            <a:lstStyle/>
            <a:p>
              <a:pPr algn="ctr">
                <a:lnSpc>
                  <a:spcPts val="2659"/>
                </a:lnSpc>
              </a:pPr>
              <a:endParaRPr/>
            </a:p>
          </p:txBody>
        </p:sp>
      </p:grpSp>
      <p:sp>
        <p:nvSpPr>
          <p:cNvPr id="7" name="TextBox 7"/>
          <p:cNvSpPr txBox="1"/>
          <p:nvPr/>
        </p:nvSpPr>
        <p:spPr>
          <a:xfrm>
            <a:off x="6323004" y="2400043"/>
            <a:ext cx="5641992" cy="913097"/>
          </a:xfrm>
          <a:prstGeom prst="rect">
            <a:avLst/>
          </a:prstGeom>
        </p:spPr>
        <p:txBody>
          <a:bodyPr lIns="0" tIns="0" rIns="0" bIns="0" rtlCol="0" anchor="t">
            <a:spAutoFit/>
          </a:bodyPr>
          <a:lstStyle/>
          <a:p>
            <a:pPr algn="ctr">
              <a:lnSpc>
                <a:spcPts val="7424"/>
              </a:lnSpc>
            </a:pPr>
            <a:r>
              <a:rPr lang="en-US" sz="5303" b="1">
                <a:solidFill>
                  <a:srgbClr val="303642"/>
                </a:solidFill>
                <a:latin typeface="Roboto Bold"/>
                <a:ea typeface="Roboto Bold"/>
                <a:cs typeface="Roboto Bold"/>
                <a:sym typeface="Roboto Bold"/>
              </a:rPr>
              <a:t>AMIT LEARNING</a:t>
            </a:r>
          </a:p>
        </p:txBody>
      </p:sp>
      <p:sp>
        <p:nvSpPr>
          <p:cNvPr id="8" name="TextBox 8"/>
          <p:cNvSpPr txBox="1"/>
          <p:nvPr/>
        </p:nvSpPr>
        <p:spPr>
          <a:xfrm>
            <a:off x="4550772" y="6905439"/>
            <a:ext cx="9186456" cy="1073281"/>
          </a:xfrm>
          <a:prstGeom prst="rect">
            <a:avLst/>
          </a:prstGeom>
        </p:spPr>
        <p:txBody>
          <a:bodyPr lIns="0" tIns="0" rIns="0" bIns="0" rtlCol="0" anchor="t">
            <a:spAutoFit/>
          </a:bodyPr>
          <a:lstStyle/>
          <a:p>
            <a:pPr algn="ctr">
              <a:lnSpc>
                <a:spcPts val="2800"/>
              </a:lnSpc>
              <a:spcBef>
                <a:spcPct val="0"/>
              </a:spcBef>
            </a:pPr>
            <a:r>
              <a:rPr lang="en-US" sz="2000">
                <a:solidFill>
                  <a:srgbClr val="303642"/>
                </a:solidFill>
                <a:latin typeface="Poppins"/>
                <a:ea typeface="Poppins"/>
                <a:cs typeface="Poppins"/>
                <a:sym typeface="Poppins"/>
              </a:rPr>
              <a:t>An AI-based brain tumor classification system that analyzes MRI images to automatically distinguish between different tumor types and healthy brains, supporting faster and more accurate medical diagnosis.</a:t>
            </a:r>
          </a:p>
        </p:txBody>
      </p:sp>
      <p:grpSp>
        <p:nvGrpSpPr>
          <p:cNvPr id="9" name="Group 9"/>
          <p:cNvGrpSpPr/>
          <p:nvPr/>
        </p:nvGrpSpPr>
        <p:grpSpPr>
          <a:xfrm>
            <a:off x="16467343" y="4057750"/>
            <a:ext cx="3086100" cy="2171499"/>
            <a:chOff x="0" y="0"/>
            <a:chExt cx="812800" cy="571917"/>
          </a:xfrm>
        </p:grpSpPr>
        <p:sp>
          <p:nvSpPr>
            <p:cNvPr id="10" name="Freeform 10"/>
            <p:cNvSpPr/>
            <p:nvPr/>
          </p:nvSpPr>
          <p:spPr>
            <a:xfrm>
              <a:off x="0" y="0"/>
              <a:ext cx="812800" cy="571917"/>
            </a:xfrm>
            <a:custGeom>
              <a:avLst/>
              <a:gdLst/>
              <a:ahLst/>
              <a:cxnLst/>
              <a:rect l="l" t="t" r="r" b="b"/>
              <a:pathLst>
                <a:path w="812800" h="571917">
                  <a:moveTo>
                    <a:pt x="609600" y="0"/>
                  </a:moveTo>
                  <a:cubicBezTo>
                    <a:pt x="721824" y="0"/>
                    <a:pt x="812800" y="128028"/>
                    <a:pt x="812800" y="285959"/>
                  </a:cubicBezTo>
                  <a:cubicBezTo>
                    <a:pt x="812800" y="443889"/>
                    <a:pt x="721824" y="571917"/>
                    <a:pt x="609600" y="571917"/>
                  </a:cubicBezTo>
                  <a:lnTo>
                    <a:pt x="203200" y="571917"/>
                  </a:lnTo>
                  <a:cubicBezTo>
                    <a:pt x="90976" y="571917"/>
                    <a:pt x="0" y="443889"/>
                    <a:pt x="0" y="285959"/>
                  </a:cubicBezTo>
                  <a:cubicBezTo>
                    <a:pt x="0" y="128028"/>
                    <a:pt x="90976" y="0"/>
                    <a:pt x="203200" y="0"/>
                  </a:cubicBezTo>
                  <a:close/>
                </a:path>
              </a:pathLst>
            </a:custGeom>
            <a:solidFill>
              <a:srgbClr val="004AAD"/>
            </a:solidFill>
          </p:spPr>
          <p:txBody>
            <a:bodyPr/>
            <a:lstStyle/>
            <a:p>
              <a:endParaRPr lang="ar-EG"/>
            </a:p>
          </p:txBody>
        </p:sp>
        <p:sp>
          <p:nvSpPr>
            <p:cNvPr id="11" name="TextBox 11"/>
            <p:cNvSpPr txBox="1"/>
            <p:nvPr/>
          </p:nvSpPr>
          <p:spPr>
            <a:xfrm>
              <a:off x="0" y="-47625"/>
              <a:ext cx="812800" cy="619542"/>
            </a:xfrm>
            <a:prstGeom prst="rect">
              <a:avLst/>
            </a:prstGeom>
          </p:spPr>
          <p:txBody>
            <a:bodyPr lIns="50800" tIns="50800" rIns="50800" bIns="50800" rtlCol="0" anchor="ctr"/>
            <a:lstStyle/>
            <a:p>
              <a:pPr algn="ctr">
                <a:lnSpc>
                  <a:spcPts val="2659"/>
                </a:lnSpc>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ar-EG"/>
          </a:p>
        </p:txBody>
      </p:sp>
      <p:grpSp>
        <p:nvGrpSpPr>
          <p:cNvPr id="3" name="Group 3"/>
          <p:cNvGrpSpPr/>
          <p:nvPr/>
        </p:nvGrpSpPr>
        <p:grpSpPr>
          <a:xfrm>
            <a:off x="12335649" y="6581449"/>
            <a:ext cx="5331887" cy="196674"/>
            <a:chOff x="0" y="0"/>
            <a:chExt cx="1404283" cy="51799"/>
          </a:xfrm>
        </p:grpSpPr>
        <p:sp>
          <p:nvSpPr>
            <p:cNvPr id="4" name="Freeform 4"/>
            <p:cNvSpPr/>
            <p:nvPr/>
          </p:nvSpPr>
          <p:spPr>
            <a:xfrm>
              <a:off x="0" y="0"/>
              <a:ext cx="1404283" cy="51799"/>
            </a:xfrm>
            <a:custGeom>
              <a:avLst/>
              <a:gdLst/>
              <a:ahLst/>
              <a:cxnLst/>
              <a:rect l="l" t="t" r="r" b="b"/>
              <a:pathLst>
                <a:path w="1404283" h="51799">
                  <a:moveTo>
                    <a:pt x="0" y="0"/>
                  </a:moveTo>
                  <a:lnTo>
                    <a:pt x="1404283" y="0"/>
                  </a:lnTo>
                  <a:lnTo>
                    <a:pt x="1404283" y="51799"/>
                  </a:lnTo>
                  <a:lnTo>
                    <a:pt x="0" y="51799"/>
                  </a:lnTo>
                  <a:close/>
                </a:path>
              </a:pathLst>
            </a:custGeom>
            <a:solidFill>
              <a:srgbClr val="004AAD"/>
            </a:solidFill>
          </p:spPr>
          <p:txBody>
            <a:bodyPr/>
            <a:lstStyle/>
            <a:p>
              <a:endParaRPr lang="ar-EG"/>
            </a:p>
          </p:txBody>
        </p:sp>
        <p:sp>
          <p:nvSpPr>
            <p:cNvPr id="5" name="TextBox 5"/>
            <p:cNvSpPr txBox="1"/>
            <p:nvPr/>
          </p:nvSpPr>
          <p:spPr>
            <a:xfrm>
              <a:off x="0" y="-47625"/>
              <a:ext cx="1404283" cy="99424"/>
            </a:xfrm>
            <a:prstGeom prst="rect">
              <a:avLst/>
            </a:prstGeom>
          </p:spPr>
          <p:txBody>
            <a:bodyPr lIns="50800" tIns="50800" rIns="50800" bIns="50800" rtlCol="0" anchor="ctr"/>
            <a:lstStyle/>
            <a:p>
              <a:pPr algn="ctr">
                <a:lnSpc>
                  <a:spcPts val="2659"/>
                </a:lnSpc>
              </a:pPr>
              <a:endParaRPr/>
            </a:p>
          </p:txBody>
        </p:sp>
      </p:grpSp>
      <p:sp>
        <p:nvSpPr>
          <p:cNvPr id="6" name="Freeform 6"/>
          <p:cNvSpPr/>
          <p:nvPr/>
        </p:nvSpPr>
        <p:spPr>
          <a:xfrm>
            <a:off x="141372" y="2218579"/>
            <a:ext cx="11470279" cy="5849842"/>
          </a:xfrm>
          <a:custGeom>
            <a:avLst/>
            <a:gdLst/>
            <a:ahLst/>
            <a:cxnLst/>
            <a:rect l="l" t="t" r="r" b="b"/>
            <a:pathLst>
              <a:path w="11470279" h="5849842">
                <a:moveTo>
                  <a:pt x="0" y="0"/>
                </a:moveTo>
                <a:lnTo>
                  <a:pt x="11470279" y="0"/>
                </a:lnTo>
                <a:lnTo>
                  <a:pt x="11470279" y="5849842"/>
                </a:lnTo>
                <a:lnTo>
                  <a:pt x="0" y="5849842"/>
                </a:lnTo>
                <a:lnTo>
                  <a:pt x="0" y="0"/>
                </a:lnTo>
                <a:close/>
              </a:path>
            </a:pathLst>
          </a:custGeom>
          <a:blipFill>
            <a:blip r:embed="rId3"/>
            <a:stretch>
              <a:fillRect/>
            </a:stretch>
          </a:blipFill>
          <a:ln w="38100" cap="rnd">
            <a:solidFill>
              <a:srgbClr val="004AAD"/>
            </a:solidFill>
            <a:prstDash val="solid"/>
            <a:round/>
          </a:ln>
        </p:spPr>
        <p:txBody>
          <a:bodyPr/>
          <a:lstStyle/>
          <a:p>
            <a:endParaRPr lang="ar-EG"/>
          </a:p>
        </p:txBody>
      </p:sp>
      <p:sp>
        <p:nvSpPr>
          <p:cNvPr id="7" name="TextBox 7"/>
          <p:cNvSpPr txBox="1"/>
          <p:nvPr/>
        </p:nvSpPr>
        <p:spPr>
          <a:xfrm>
            <a:off x="11856557" y="3534101"/>
            <a:ext cx="6290071" cy="3047348"/>
          </a:xfrm>
          <a:prstGeom prst="rect">
            <a:avLst/>
          </a:prstGeom>
        </p:spPr>
        <p:txBody>
          <a:bodyPr lIns="0" tIns="0" rIns="0" bIns="0" rtlCol="0" anchor="t">
            <a:spAutoFit/>
          </a:bodyPr>
          <a:lstStyle/>
          <a:p>
            <a:pPr algn="ctr">
              <a:lnSpc>
                <a:spcPts val="12205"/>
              </a:lnSpc>
            </a:pPr>
            <a:r>
              <a:rPr lang="en-US" sz="8718">
                <a:solidFill>
                  <a:srgbClr val="004AAD"/>
                </a:solidFill>
                <a:latin typeface="League Spartan"/>
                <a:ea typeface="League Spartan"/>
                <a:cs typeface="League Spartan"/>
                <a:sym typeface="League Spartan"/>
              </a:rPr>
              <a:t>CLAHE </a:t>
            </a:r>
          </a:p>
          <a:p>
            <a:pPr algn="ctr">
              <a:lnSpc>
                <a:spcPts val="12205"/>
              </a:lnSpc>
            </a:pPr>
            <a:r>
              <a:rPr lang="en-US" sz="8718">
                <a:solidFill>
                  <a:srgbClr val="004AAD"/>
                </a:solidFill>
                <a:latin typeface="League Spartan"/>
                <a:ea typeface="League Spartan"/>
                <a:cs typeface="League Spartan"/>
                <a:sym typeface="League Spartan"/>
              </a:rPr>
              <a:t>EFFECT</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ar-EG"/>
          </a:p>
        </p:txBody>
      </p:sp>
      <p:grpSp>
        <p:nvGrpSpPr>
          <p:cNvPr id="3" name="Group 3"/>
          <p:cNvGrpSpPr/>
          <p:nvPr/>
        </p:nvGrpSpPr>
        <p:grpSpPr>
          <a:xfrm>
            <a:off x="10976894" y="6210128"/>
            <a:ext cx="5331887" cy="196674"/>
            <a:chOff x="0" y="0"/>
            <a:chExt cx="1404283" cy="51799"/>
          </a:xfrm>
        </p:grpSpPr>
        <p:sp>
          <p:nvSpPr>
            <p:cNvPr id="4" name="Freeform 4"/>
            <p:cNvSpPr/>
            <p:nvPr/>
          </p:nvSpPr>
          <p:spPr>
            <a:xfrm>
              <a:off x="0" y="0"/>
              <a:ext cx="1404283" cy="51799"/>
            </a:xfrm>
            <a:custGeom>
              <a:avLst/>
              <a:gdLst/>
              <a:ahLst/>
              <a:cxnLst/>
              <a:rect l="l" t="t" r="r" b="b"/>
              <a:pathLst>
                <a:path w="1404283" h="51799">
                  <a:moveTo>
                    <a:pt x="0" y="0"/>
                  </a:moveTo>
                  <a:lnTo>
                    <a:pt x="1404283" y="0"/>
                  </a:lnTo>
                  <a:lnTo>
                    <a:pt x="1404283" y="51799"/>
                  </a:lnTo>
                  <a:lnTo>
                    <a:pt x="0" y="51799"/>
                  </a:lnTo>
                  <a:close/>
                </a:path>
              </a:pathLst>
            </a:custGeom>
            <a:solidFill>
              <a:srgbClr val="004AAD"/>
            </a:solidFill>
          </p:spPr>
          <p:txBody>
            <a:bodyPr/>
            <a:lstStyle/>
            <a:p>
              <a:endParaRPr lang="ar-EG"/>
            </a:p>
          </p:txBody>
        </p:sp>
        <p:sp>
          <p:nvSpPr>
            <p:cNvPr id="5" name="TextBox 5"/>
            <p:cNvSpPr txBox="1"/>
            <p:nvPr/>
          </p:nvSpPr>
          <p:spPr>
            <a:xfrm>
              <a:off x="0" y="-47625"/>
              <a:ext cx="1404283" cy="99424"/>
            </a:xfrm>
            <a:prstGeom prst="rect">
              <a:avLst/>
            </a:prstGeom>
          </p:spPr>
          <p:txBody>
            <a:bodyPr lIns="50800" tIns="50800" rIns="50800" bIns="50800" rtlCol="0" anchor="ctr"/>
            <a:lstStyle/>
            <a:p>
              <a:pPr algn="ctr">
                <a:lnSpc>
                  <a:spcPts val="2659"/>
                </a:lnSpc>
              </a:pPr>
              <a:endParaRPr/>
            </a:p>
          </p:txBody>
        </p:sp>
      </p:grpSp>
      <p:sp>
        <p:nvSpPr>
          <p:cNvPr id="6" name="Freeform 6"/>
          <p:cNvSpPr/>
          <p:nvPr/>
        </p:nvSpPr>
        <p:spPr>
          <a:xfrm>
            <a:off x="1800872" y="36840"/>
            <a:ext cx="7257935" cy="4617861"/>
          </a:xfrm>
          <a:custGeom>
            <a:avLst/>
            <a:gdLst/>
            <a:ahLst/>
            <a:cxnLst/>
            <a:rect l="l" t="t" r="r" b="b"/>
            <a:pathLst>
              <a:path w="7257935" h="4617861">
                <a:moveTo>
                  <a:pt x="0" y="0"/>
                </a:moveTo>
                <a:lnTo>
                  <a:pt x="7257935" y="0"/>
                </a:lnTo>
                <a:lnTo>
                  <a:pt x="7257935" y="4617861"/>
                </a:lnTo>
                <a:lnTo>
                  <a:pt x="0" y="4617861"/>
                </a:lnTo>
                <a:lnTo>
                  <a:pt x="0" y="0"/>
                </a:lnTo>
                <a:close/>
              </a:path>
            </a:pathLst>
          </a:custGeom>
          <a:blipFill>
            <a:blip r:embed="rId3"/>
            <a:stretch>
              <a:fillRect/>
            </a:stretch>
          </a:blipFill>
          <a:ln w="38100" cap="rnd">
            <a:solidFill>
              <a:srgbClr val="004AAD"/>
            </a:solidFill>
            <a:prstDash val="solid"/>
            <a:round/>
          </a:ln>
        </p:spPr>
        <p:txBody>
          <a:bodyPr/>
          <a:lstStyle/>
          <a:p>
            <a:endParaRPr lang="ar-EG"/>
          </a:p>
        </p:txBody>
      </p:sp>
      <p:sp>
        <p:nvSpPr>
          <p:cNvPr id="7" name="Freeform 7"/>
          <p:cNvSpPr/>
          <p:nvPr/>
        </p:nvSpPr>
        <p:spPr>
          <a:xfrm>
            <a:off x="1910745" y="4654701"/>
            <a:ext cx="7038190" cy="5595458"/>
          </a:xfrm>
          <a:custGeom>
            <a:avLst/>
            <a:gdLst/>
            <a:ahLst/>
            <a:cxnLst/>
            <a:rect l="l" t="t" r="r" b="b"/>
            <a:pathLst>
              <a:path w="7038190" h="5595458">
                <a:moveTo>
                  <a:pt x="0" y="0"/>
                </a:moveTo>
                <a:lnTo>
                  <a:pt x="7038190" y="0"/>
                </a:lnTo>
                <a:lnTo>
                  <a:pt x="7038190" y="5595459"/>
                </a:lnTo>
                <a:lnTo>
                  <a:pt x="0" y="5595459"/>
                </a:lnTo>
                <a:lnTo>
                  <a:pt x="0" y="0"/>
                </a:lnTo>
                <a:close/>
              </a:path>
            </a:pathLst>
          </a:custGeom>
          <a:blipFill>
            <a:blip r:embed="rId4"/>
            <a:stretch>
              <a:fillRect/>
            </a:stretch>
          </a:blipFill>
          <a:ln w="38100" cap="rnd">
            <a:solidFill>
              <a:srgbClr val="004AAD"/>
            </a:solidFill>
            <a:prstDash val="solid"/>
            <a:round/>
          </a:ln>
        </p:spPr>
        <p:txBody>
          <a:bodyPr/>
          <a:lstStyle/>
          <a:p>
            <a:endParaRPr lang="ar-EG"/>
          </a:p>
        </p:txBody>
      </p:sp>
      <p:sp>
        <p:nvSpPr>
          <p:cNvPr id="8" name="TextBox 8"/>
          <p:cNvSpPr txBox="1"/>
          <p:nvPr/>
        </p:nvSpPr>
        <p:spPr>
          <a:xfrm>
            <a:off x="10026374" y="3746848"/>
            <a:ext cx="7232926" cy="2463281"/>
          </a:xfrm>
          <a:prstGeom prst="rect">
            <a:avLst/>
          </a:prstGeom>
        </p:spPr>
        <p:txBody>
          <a:bodyPr lIns="0" tIns="0" rIns="0" bIns="0" rtlCol="0" anchor="t">
            <a:spAutoFit/>
          </a:bodyPr>
          <a:lstStyle/>
          <a:p>
            <a:pPr algn="ctr">
              <a:lnSpc>
                <a:spcPts val="9888"/>
              </a:lnSpc>
            </a:pPr>
            <a:r>
              <a:rPr lang="en-US" sz="7063">
                <a:solidFill>
                  <a:srgbClr val="004AAD"/>
                </a:solidFill>
                <a:latin typeface="League Spartan"/>
                <a:ea typeface="League Spartan"/>
                <a:cs typeface="League Spartan"/>
                <a:sym typeface="League Spartan"/>
              </a:rPr>
              <a:t>PIXEL INTENSITIES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ar-EG"/>
          </a:p>
        </p:txBody>
      </p:sp>
      <p:grpSp>
        <p:nvGrpSpPr>
          <p:cNvPr id="3" name="Group 3"/>
          <p:cNvGrpSpPr/>
          <p:nvPr/>
        </p:nvGrpSpPr>
        <p:grpSpPr>
          <a:xfrm>
            <a:off x="-257175" y="5077877"/>
            <a:ext cx="18802350" cy="2006600"/>
            <a:chOff x="0" y="0"/>
            <a:chExt cx="4952059" cy="528487"/>
          </a:xfrm>
        </p:grpSpPr>
        <p:sp>
          <p:nvSpPr>
            <p:cNvPr id="4" name="Freeform 4"/>
            <p:cNvSpPr/>
            <p:nvPr/>
          </p:nvSpPr>
          <p:spPr>
            <a:xfrm>
              <a:off x="0" y="0"/>
              <a:ext cx="4952059" cy="528487"/>
            </a:xfrm>
            <a:custGeom>
              <a:avLst/>
              <a:gdLst/>
              <a:ahLst/>
              <a:cxnLst/>
              <a:rect l="l" t="t" r="r" b="b"/>
              <a:pathLst>
                <a:path w="4952059" h="528487">
                  <a:moveTo>
                    <a:pt x="20999" y="0"/>
                  </a:moveTo>
                  <a:lnTo>
                    <a:pt x="4931060" y="0"/>
                  </a:lnTo>
                  <a:cubicBezTo>
                    <a:pt x="4936629" y="0"/>
                    <a:pt x="4941970" y="2212"/>
                    <a:pt x="4945909" y="6151"/>
                  </a:cubicBezTo>
                  <a:cubicBezTo>
                    <a:pt x="4949847" y="10089"/>
                    <a:pt x="4952059" y="15430"/>
                    <a:pt x="4952059" y="20999"/>
                  </a:cubicBezTo>
                  <a:lnTo>
                    <a:pt x="4952059" y="507488"/>
                  </a:lnTo>
                  <a:cubicBezTo>
                    <a:pt x="4952059" y="519086"/>
                    <a:pt x="4942658" y="528487"/>
                    <a:pt x="4931060" y="528487"/>
                  </a:cubicBezTo>
                  <a:lnTo>
                    <a:pt x="20999" y="528487"/>
                  </a:lnTo>
                  <a:cubicBezTo>
                    <a:pt x="15430" y="528487"/>
                    <a:pt x="10089" y="526275"/>
                    <a:pt x="6151" y="522337"/>
                  </a:cubicBezTo>
                  <a:cubicBezTo>
                    <a:pt x="2212" y="518399"/>
                    <a:pt x="0" y="513057"/>
                    <a:pt x="0" y="507488"/>
                  </a:cubicBezTo>
                  <a:lnTo>
                    <a:pt x="0" y="20999"/>
                  </a:lnTo>
                  <a:cubicBezTo>
                    <a:pt x="0" y="15430"/>
                    <a:pt x="2212" y="10089"/>
                    <a:pt x="6151" y="6151"/>
                  </a:cubicBezTo>
                  <a:cubicBezTo>
                    <a:pt x="10089" y="2212"/>
                    <a:pt x="15430" y="0"/>
                    <a:pt x="20999" y="0"/>
                  </a:cubicBezTo>
                  <a:close/>
                </a:path>
              </a:pathLst>
            </a:custGeom>
            <a:solidFill>
              <a:srgbClr val="004AAD"/>
            </a:solidFill>
          </p:spPr>
          <p:txBody>
            <a:bodyPr/>
            <a:lstStyle/>
            <a:p>
              <a:endParaRPr lang="ar-EG"/>
            </a:p>
          </p:txBody>
        </p:sp>
        <p:sp>
          <p:nvSpPr>
            <p:cNvPr id="5" name="TextBox 5"/>
            <p:cNvSpPr txBox="1"/>
            <p:nvPr/>
          </p:nvSpPr>
          <p:spPr>
            <a:xfrm>
              <a:off x="0" y="-47625"/>
              <a:ext cx="4952059" cy="576112"/>
            </a:xfrm>
            <a:prstGeom prst="rect">
              <a:avLst/>
            </a:prstGeom>
          </p:spPr>
          <p:txBody>
            <a:bodyPr lIns="50800" tIns="50800" rIns="50800" bIns="50800" rtlCol="0" anchor="ctr"/>
            <a:lstStyle/>
            <a:p>
              <a:pPr algn="ctr">
                <a:lnSpc>
                  <a:spcPts val="2659"/>
                </a:lnSpc>
              </a:pPr>
              <a:endParaRPr/>
            </a:p>
          </p:txBody>
        </p:sp>
      </p:grpSp>
      <p:sp>
        <p:nvSpPr>
          <p:cNvPr id="6" name="TextBox 6"/>
          <p:cNvSpPr txBox="1"/>
          <p:nvPr/>
        </p:nvSpPr>
        <p:spPr>
          <a:xfrm>
            <a:off x="3321814" y="3069173"/>
            <a:ext cx="11644372" cy="1233887"/>
          </a:xfrm>
          <a:prstGeom prst="rect">
            <a:avLst/>
          </a:prstGeom>
        </p:spPr>
        <p:txBody>
          <a:bodyPr lIns="0" tIns="0" rIns="0" bIns="0" rtlCol="0" anchor="t">
            <a:spAutoFit/>
          </a:bodyPr>
          <a:lstStyle/>
          <a:p>
            <a:pPr algn="ctr">
              <a:lnSpc>
                <a:spcPts val="10132"/>
              </a:lnSpc>
            </a:pPr>
            <a:r>
              <a:rPr lang="en-US" sz="7237">
                <a:solidFill>
                  <a:srgbClr val="004AAD"/>
                </a:solidFill>
                <a:latin typeface="League Spartan"/>
                <a:ea typeface="League Spartan"/>
                <a:cs typeface="League Spartan"/>
                <a:sym typeface="League Spartan"/>
              </a:rPr>
              <a:t>MODEL TRAINING</a:t>
            </a:r>
          </a:p>
        </p:txBody>
      </p:sp>
      <p:sp>
        <p:nvSpPr>
          <p:cNvPr id="7" name="TextBox 7"/>
          <p:cNvSpPr txBox="1"/>
          <p:nvPr/>
        </p:nvSpPr>
        <p:spPr>
          <a:xfrm>
            <a:off x="3321814" y="5652581"/>
            <a:ext cx="5229492" cy="771467"/>
          </a:xfrm>
          <a:prstGeom prst="rect">
            <a:avLst/>
          </a:prstGeom>
        </p:spPr>
        <p:txBody>
          <a:bodyPr lIns="0" tIns="0" rIns="0" bIns="0" rtlCol="0" anchor="t">
            <a:spAutoFit/>
          </a:bodyPr>
          <a:lstStyle/>
          <a:p>
            <a:pPr algn="ctr">
              <a:lnSpc>
                <a:spcPts val="6299"/>
              </a:lnSpc>
            </a:pPr>
            <a:r>
              <a:rPr lang="en-US" sz="4500" b="1">
                <a:solidFill>
                  <a:srgbClr val="FFFFFF"/>
                </a:solidFill>
                <a:latin typeface="League Spartan"/>
                <a:ea typeface="League Spartan"/>
                <a:cs typeface="League Spartan"/>
                <a:sym typeface="League Spartan"/>
              </a:rPr>
              <a:t>MODELS TRIED</a:t>
            </a:r>
          </a:p>
        </p:txBody>
      </p:sp>
      <p:sp>
        <p:nvSpPr>
          <p:cNvPr id="8" name="TextBox 8"/>
          <p:cNvSpPr txBox="1"/>
          <p:nvPr/>
        </p:nvSpPr>
        <p:spPr>
          <a:xfrm>
            <a:off x="10995646" y="5669033"/>
            <a:ext cx="3970540" cy="755015"/>
          </a:xfrm>
          <a:prstGeom prst="rect">
            <a:avLst/>
          </a:prstGeom>
        </p:spPr>
        <p:txBody>
          <a:bodyPr lIns="0" tIns="0" rIns="0" bIns="0" rtlCol="0" anchor="t">
            <a:spAutoFit/>
          </a:bodyPr>
          <a:lstStyle/>
          <a:p>
            <a:pPr algn="ctr">
              <a:lnSpc>
                <a:spcPts val="6159"/>
              </a:lnSpc>
            </a:pPr>
            <a:r>
              <a:rPr lang="en-US" sz="4399" b="1">
                <a:solidFill>
                  <a:srgbClr val="FFFFFF"/>
                </a:solidFill>
                <a:latin typeface="League Spartan"/>
                <a:ea typeface="League Spartan"/>
                <a:cs typeface="League Spartan"/>
                <a:sym typeface="League Spartan"/>
              </a:rPr>
              <a:t>EVALUATION</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ar-EG"/>
          </a:p>
        </p:txBody>
      </p:sp>
      <p:sp>
        <p:nvSpPr>
          <p:cNvPr id="3" name="TextBox 3"/>
          <p:cNvSpPr txBox="1"/>
          <p:nvPr/>
        </p:nvSpPr>
        <p:spPr>
          <a:xfrm>
            <a:off x="6024440" y="136153"/>
            <a:ext cx="6239120" cy="912882"/>
          </a:xfrm>
          <a:prstGeom prst="rect">
            <a:avLst/>
          </a:prstGeom>
        </p:spPr>
        <p:txBody>
          <a:bodyPr lIns="0" tIns="0" rIns="0" bIns="0" rtlCol="0" anchor="t">
            <a:spAutoFit/>
          </a:bodyPr>
          <a:lstStyle/>
          <a:p>
            <a:pPr algn="ctr">
              <a:lnSpc>
                <a:spcPts val="7431"/>
              </a:lnSpc>
            </a:pPr>
            <a:r>
              <a:rPr lang="en-US" sz="5308" b="1">
                <a:solidFill>
                  <a:srgbClr val="004AAD"/>
                </a:solidFill>
                <a:latin typeface="League Spartan"/>
                <a:ea typeface="League Spartan"/>
                <a:cs typeface="League Spartan"/>
                <a:sym typeface="League Spartan"/>
              </a:rPr>
              <a:t>DENSENET</a:t>
            </a:r>
          </a:p>
        </p:txBody>
      </p:sp>
      <p:sp>
        <p:nvSpPr>
          <p:cNvPr id="4" name="TextBox 4"/>
          <p:cNvSpPr txBox="1"/>
          <p:nvPr/>
        </p:nvSpPr>
        <p:spPr>
          <a:xfrm>
            <a:off x="6024440" y="3259863"/>
            <a:ext cx="6239120" cy="912882"/>
          </a:xfrm>
          <a:prstGeom prst="rect">
            <a:avLst/>
          </a:prstGeom>
        </p:spPr>
        <p:txBody>
          <a:bodyPr lIns="0" tIns="0" rIns="0" bIns="0" rtlCol="0" anchor="t">
            <a:spAutoFit/>
          </a:bodyPr>
          <a:lstStyle/>
          <a:p>
            <a:pPr algn="ctr">
              <a:lnSpc>
                <a:spcPts val="7431"/>
              </a:lnSpc>
            </a:pPr>
            <a:r>
              <a:rPr lang="en-US" sz="5308" b="1">
                <a:solidFill>
                  <a:srgbClr val="004AAD"/>
                </a:solidFill>
                <a:latin typeface="League Spartan"/>
                <a:ea typeface="League Spartan"/>
                <a:cs typeface="League Spartan"/>
                <a:sym typeface="League Spartan"/>
              </a:rPr>
              <a:t>RESNET</a:t>
            </a:r>
          </a:p>
        </p:txBody>
      </p:sp>
      <p:sp>
        <p:nvSpPr>
          <p:cNvPr id="5" name="TextBox 5"/>
          <p:cNvSpPr txBox="1"/>
          <p:nvPr/>
        </p:nvSpPr>
        <p:spPr>
          <a:xfrm>
            <a:off x="3532549" y="6153336"/>
            <a:ext cx="11222902" cy="912882"/>
          </a:xfrm>
          <a:prstGeom prst="rect">
            <a:avLst/>
          </a:prstGeom>
        </p:spPr>
        <p:txBody>
          <a:bodyPr lIns="0" tIns="0" rIns="0" bIns="0" rtlCol="0" anchor="t">
            <a:spAutoFit/>
          </a:bodyPr>
          <a:lstStyle/>
          <a:p>
            <a:pPr algn="ctr">
              <a:lnSpc>
                <a:spcPts val="7431"/>
              </a:lnSpc>
            </a:pPr>
            <a:r>
              <a:rPr lang="en-US" sz="5308" b="1">
                <a:solidFill>
                  <a:srgbClr val="004AAD"/>
                </a:solidFill>
                <a:latin typeface="League Spartan"/>
                <a:ea typeface="League Spartan"/>
                <a:cs typeface="League Spartan"/>
                <a:sym typeface="League Spartan"/>
              </a:rPr>
              <a:t>EFFICIENTNET (FINAL MODEL)</a:t>
            </a:r>
          </a:p>
        </p:txBody>
      </p:sp>
      <p:grpSp>
        <p:nvGrpSpPr>
          <p:cNvPr id="6" name="Group 6"/>
          <p:cNvGrpSpPr/>
          <p:nvPr/>
        </p:nvGrpSpPr>
        <p:grpSpPr>
          <a:xfrm>
            <a:off x="263359" y="7332917"/>
            <a:ext cx="17761282" cy="2660643"/>
            <a:chOff x="0" y="0"/>
            <a:chExt cx="4677869" cy="700746"/>
          </a:xfrm>
        </p:grpSpPr>
        <p:sp>
          <p:nvSpPr>
            <p:cNvPr id="7" name="Freeform 7"/>
            <p:cNvSpPr/>
            <p:nvPr/>
          </p:nvSpPr>
          <p:spPr>
            <a:xfrm>
              <a:off x="0" y="0"/>
              <a:ext cx="4677868" cy="700746"/>
            </a:xfrm>
            <a:custGeom>
              <a:avLst/>
              <a:gdLst/>
              <a:ahLst/>
              <a:cxnLst/>
              <a:rect l="l" t="t" r="r" b="b"/>
              <a:pathLst>
                <a:path w="4677868" h="700746">
                  <a:moveTo>
                    <a:pt x="22230" y="0"/>
                  </a:moveTo>
                  <a:lnTo>
                    <a:pt x="4655638" y="0"/>
                  </a:lnTo>
                  <a:cubicBezTo>
                    <a:pt x="4667915" y="0"/>
                    <a:pt x="4677868" y="9953"/>
                    <a:pt x="4677868" y="22230"/>
                  </a:cubicBezTo>
                  <a:lnTo>
                    <a:pt x="4677868" y="678515"/>
                  </a:lnTo>
                  <a:cubicBezTo>
                    <a:pt x="4677868" y="690793"/>
                    <a:pt x="4667915" y="700746"/>
                    <a:pt x="4655638" y="700746"/>
                  </a:cubicBezTo>
                  <a:lnTo>
                    <a:pt x="22230" y="700746"/>
                  </a:lnTo>
                  <a:cubicBezTo>
                    <a:pt x="9953" y="700746"/>
                    <a:pt x="0" y="690793"/>
                    <a:pt x="0" y="678515"/>
                  </a:cubicBezTo>
                  <a:lnTo>
                    <a:pt x="0" y="22230"/>
                  </a:lnTo>
                  <a:cubicBezTo>
                    <a:pt x="0" y="9953"/>
                    <a:pt x="9953" y="0"/>
                    <a:pt x="22230" y="0"/>
                  </a:cubicBezTo>
                  <a:close/>
                </a:path>
              </a:pathLst>
            </a:custGeom>
            <a:solidFill>
              <a:srgbClr val="004AAD"/>
            </a:solidFill>
          </p:spPr>
          <p:txBody>
            <a:bodyPr/>
            <a:lstStyle/>
            <a:p>
              <a:endParaRPr lang="ar-EG"/>
            </a:p>
          </p:txBody>
        </p:sp>
        <p:sp>
          <p:nvSpPr>
            <p:cNvPr id="8" name="TextBox 8"/>
            <p:cNvSpPr txBox="1"/>
            <p:nvPr/>
          </p:nvSpPr>
          <p:spPr>
            <a:xfrm>
              <a:off x="0" y="-47625"/>
              <a:ext cx="4677869" cy="748371"/>
            </a:xfrm>
            <a:prstGeom prst="rect">
              <a:avLst/>
            </a:prstGeom>
          </p:spPr>
          <p:txBody>
            <a:bodyPr lIns="50800" tIns="50800" rIns="50800" bIns="50800" rtlCol="0" anchor="ctr"/>
            <a:lstStyle/>
            <a:p>
              <a:pPr algn="ctr">
                <a:lnSpc>
                  <a:spcPts val="2659"/>
                </a:lnSpc>
              </a:pPr>
              <a:endParaRPr/>
            </a:p>
          </p:txBody>
        </p:sp>
      </p:grpSp>
      <p:sp>
        <p:nvSpPr>
          <p:cNvPr id="9" name="TextBox 9"/>
          <p:cNvSpPr txBox="1"/>
          <p:nvPr/>
        </p:nvSpPr>
        <p:spPr>
          <a:xfrm>
            <a:off x="777932" y="7403532"/>
            <a:ext cx="16732135" cy="2462264"/>
          </a:xfrm>
          <a:prstGeom prst="rect">
            <a:avLst/>
          </a:prstGeom>
        </p:spPr>
        <p:txBody>
          <a:bodyPr lIns="0" tIns="0" rIns="0" bIns="0" rtlCol="0" anchor="t">
            <a:spAutoFit/>
          </a:bodyPr>
          <a:lstStyle/>
          <a:p>
            <a:pPr marL="604519" lvl="1" indent="-302260" algn="l">
              <a:lnSpc>
                <a:spcPts val="3919"/>
              </a:lnSpc>
              <a:buAutoNum type="arabicPeriod"/>
            </a:pPr>
            <a:r>
              <a:rPr lang="en-US" sz="2799">
                <a:solidFill>
                  <a:srgbClr val="FFFFFF"/>
                </a:solidFill>
                <a:latin typeface="Source Sans Pro"/>
                <a:ea typeface="Source Sans Pro"/>
                <a:cs typeface="Source Sans Pro"/>
                <a:sym typeface="Source Sans Pro"/>
              </a:rPr>
              <a:t>USES COMPOUND SCALING OF DEPTH, WIDTH, AND RESOLUTION</a:t>
            </a:r>
          </a:p>
          <a:p>
            <a:pPr marL="604519" lvl="1" indent="-302260" algn="l">
              <a:lnSpc>
                <a:spcPts val="3919"/>
              </a:lnSpc>
              <a:buAutoNum type="arabicPeriod"/>
            </a:pPr>
            <a:r>
              <a:rPr lang="en-US" sz="2799">
                <a:solidFill>
                  <a:srgbClr val="FFFFFF"/>
                </a:solidFill>
                <a:latin typeface="Source Sans Pro"/>
                <a:ea typeface="Source Sans Pro"/>
                <a:cs typeface="Source Sans Pro"/>
                <a:sym typeface="Source Sans Pro"/>
              </a:rPr>
              <a:t>ACHIEVES HIGH ACCURACY WITH FEWER PARAMETERS</a:t>
            </a:r>
          </a:p>
          <a:p>
            <a:pPr marL="604519" lvl="1" indent="-302260" algn="l">
              <a:lnSpc>
                <a:spcPts val="3919"/>
              </a:lnSpc>
              <a:buAutoNum type="arabicPeriod"/>
            </a:pPr>
            <a:r>
              <a:rPr lang="en-US" sz="2799">
                <a:solidFill>
                  <a:srgbClr val="FFFFFF"/>
                </a:solidFill>
                <a:latin typeface="Source Sans Pro"/>
                <a:ea typeface="Source Sans Pro"/>
                <a:cs typeface="Source Sans Pro"/>
                <a:sym typeface="Source Sans Pro"/>
              </a:rPr>
              <a:t>PARTICULARLY SUITABLE FOR MEDICAL IMAGING WITH LIMITED DATA</a:t>
            </a:r>
          </a:p>
          <a:p>
            <a:pPr marL="604519" lvl="1" indent="-302260" algn="l">
              <a:lnSpc>
                <a:spcPts val="3919"/>
              </a:lnSpc>
              <a:buAutoNum type="arabicPeriod"/>
            </a:pPr>
            <a:r>
              <a:rPr lang="en-US" sz="2799">
                <a:solidFill>
                  <a:srgbClr val="FFFFFF"/>
                </a:solidFill>
                <a:latin typeface="Source Sans Pro"/>
                <a:ea typeface="Source Sans Pro"/>
                <a:cs typeface="Source Sans Pro"/>
                <a:sym typeface="Source Sans Pro"/>
              </a:rPr>
              <a:t>EFFICIENTNET DEMONSTRATED THE BEST BALANCE BETWEEN ACCURACY, EFFICIENCY, AND GENERALIZATION</a:t>
            </a:r>
          </a:p>
        </p:txBody>
      </p:sp>
      <p:grpSp>
        <p:nvGrpSpPr>
          <p:cNvPr id="10" name="Group 10"/>
          <p:cNvGrpSpPr/>
          <p:nvPr/>
        </p:nvGrpSpPr>
        <p:grpSpPr>
          <a:xfrm>
            <a:off x="263359" y="1182165"/>
            <a:ext cx="17761282" cy="1915206"/>
            <a:chOff x="0" y="0"/>
            <a:chExt cx="4677869" cy="504416"/>
          </a:xfrm>
        </p:grpSpPr>
        <p:sp>
          <p:nvSpPr>
            <p:cNvPr id="11" name="Freeform 11"/>
            <p:cNvSpPr/>
            <p:nvPr/>
          </p:nvSpPr>
          <p:spPr>
            <a:xfrm>
              <a:off x="0" y="0"/>
              <a:ext cx="4677868" cy="504416"/>
            </a:xfrm>
            <a:custGeom>
              <a:avLst/>
              <a:gdLst/>
              <a:ahLst/>
              <a:cxnLst/>
              <a:rect l="l" t="t" r="r" b="b"/>
              <a:pathLst>
                <a:path w="4677868" h="504416">
                  <a:moveTo>
                    <a:pt x="22230" y="0"/>
                  </a:moveTo>
                  <a:lnTo>
                    <a:pt x="4655638" y="0"/>
                  </a:lnTo>
                  <a:cubicBezTo>
                    <a:pt x="4667915" y="0"/>
                    <a:pt x="4677868" y="9953"/>
                    <a:pt x="4677868" y="22230"/>
                  </a:cubicBezTo>
                  <a:lnTo>
                    <a:pt x="4677868" y="482186"/>
                  </a:lnTo>
                  <a:cubicBezTo>
                    <a:pt x="4677868" y="494464"/>
                    <a:pt x="4667915" y="504416"/>
                    <a:pt x="4655638" y="504416"/>
                  </a:cubicBezTo>
                  <a:lnTo>
                    <a:pt x="22230" y="504416"/>
                  </a:lnTo>
                  <a:cubicBezTo>
                    <a:pt x="9953" y="504416"/>
                    <a:pt x="0" y="494464"/>
                    <a:pt x="0" y="482186"/>
                  </a:cubicBezTo>
                  <a:lnTo>
                    <a:pt x="0" y="22230"/>
                  </a:lnTo>
                  <a:cubicBezTo>
                    <a:pt x="0" y="9953"/>
                    <a:pt x="9953" y="0"/>
                    <a:pt x="22230" y="0"/>
                  </a:cubicBezTo>
                  <a:close/>
                </a:path>
              </a:pathLst>
            </a:custGeom>
            <a:solidFill>
              <a:srgbClr val="004AAD"/>
            </a:solidFill>
          </p:spPr>
          <p:txBody>
            <a:bodyPr/>
            <a:lstStyle/>
            <a:p>
              <a:endParaRPr lang="ar-EG"/>
            </a:p>
          </p:txBody>
        </p:sp>
        <p:sp>
          <p:nvSpPr>
            <p:cNvPr id="12" name="TextBox 12"/>
            <p:cNvSpPr txBox="1"/>
            <p:nvPr/>
          </p:nvSpPr>
          <p:spPr>
            <a:xfrm>
              <a:off x="0" y="-47625"/>
              <a:ext cx="4677869" cy="552041"/>
            </a:xfrm>
            <a:prstGeom prst="rect">
              <a:avLst/>
            </a:prstGeom>
          </p:spPr>
          <p:txBody>
            <a:bodyPr lIns="50800" tIns="50800" rIns="50800" bIns="50800" rtlCol="0" anchor="ctr"/>
            <a:lstStyle/>
            <a:p>
              <a:pPr algn="ctr">
                <a:lnSpc>
                  <a:spcPts val="2659"/>
                </a:lnSpc>
              </a:pPr>
              <a:endParaRPr/>
            </a:p>
          </p:txBody>
        </p:sp>
      </p:grpSp>
      <p:sp>
        <p:nvSpPr>
          <p:cNvPr id="13" name="TextBox 13"/>
          <p:cNvSpPr txBox="1"/>
          <p:nvPr/>
        </p:nvSpPr>
        <p:spPr>
          <a:xfrm>
            <a:off x="777932" y="1498394"/>
            <a:ext cx="16732135" cy="1216073"/>
          </a:xfrm>
          <a:prstGeom prst="rect">
            <a:avLst/>
          </a:prstGeom>
        </p:spPr>
        <p:txBody>
          <a:bodyPr lIns="0" tIns="0" rIns="0" bIns="0" rtlCol="0" anchor="t">
            <a:spAutoFit/>
          </a:bodyPr>
          <a:lstStyle/>
          <a:p>
            <a:pPr algn="ctr">
              <a:lnSpc>
                <a:spcPts val="4900"/>
              </a:lnSpc>
            </a:pPr>
            <a:r>
              <a:rPr lang="en-US" sz="3500">
                <a:solidFill>
                  <a:srgbClr val="FFFFFF"/>
                </a:solidFill>
                <a:latin typeface="Source Sans Pro"/>
                <a:ea typeface="Source Sans Pro"/>
                <a:cs typeface="Source Sans Pro"/>
                <a:sym typeface="Source Sans Pro"/>
              </a:rPr>
              <a:t>DENSE CONNECTIONS IMPROVE FEATURE REUSE AND GRADIENT FLOW</a:t>
            </a:r>
          </a:p>
          <a:p>
            <a:pPr algn="ctr">
              <a:lnSpc>
                <a:spcPts val="4900"/>
              </a:lnSpc>
            </a:pPr>
            <a:r>
              <a:rPr lang="en-US" sz="3500">
                <a:solidFill>
                  <a:srgbClr val="FFFFFF"/>
                </a:solidFill>
                <a:latin typeface="Source Sans Pro"/>
                <a:ea typeface="Source Sans Pro"/>
                <a:cs typeface="Source Sans Pro"/>
                <a:sym typeface="Source Sans Pro"/>
              </a:rPr>
              <a:t>EFFECTIVE FOR CAPTURING SUBTLE MEDICAL IMAGE TEXTURES</a:t>
            </a:r>
          </a:p>
        </p:txBody>
      </p:sp>
      <p:grpSp>
        <p:nvGrpSpPr>
          <p:cNvPr id="14" name="Group 14"/>
          <p:cNvGrpSpPr/>
          <p:nvPr/>
        </p:nvGrpSpPr>
        <p:grpSpPr>
          <a:xfrm>
            <a:off x="263359" y="4306095"/>
            <a:ext cx="17761282" cy="1685316"/>
            <a:chOff x="0" y="0"/>
            <a:chExt cx="4677869" cy="443869"/>
          </a:xfrm>
        </p:grpSpPr>
        <p:sp>
          <p:nvSpPr>
            <p:cNvPr id="15" name="Freeform 15"/>
            <p:cNvSpPr/>
            <p:nvPr/>
          </p:nvSpPr>
          <p:spPr>
            <a:xfrm>
              <a:off x="0" y="0"/>
              <a:ext cx="4677868" cy="443869"/>
            </a:xfrm>
            <a:custGeom>
              <a:avLst/>
              <a:gdLst/>
              <a:ahLst/>
              <a:cxnLst/>
              <a:rect l="l" t="t" r="r" b="b"/>
              <a:pathLst>
                <a:path w="4677868" h="443869">
                  <a:moveTo>
                    <a:pt x="22230" y="0"/>
                  </a:moveTo>
                  <a:lnTo>
                    <a:pt x="4655638" y="0"/>
                  </a:lnTo>
                  <a:cubicBezTo>
                    <a:pt x="4667915" y="0"/>
                    <a:pt x="4677868" y="9953"/>
                    <a:pt x="4677868" y="22230"/>
                  </a:cubicBezTo>
                  <a:lnTo>
                    <a:pt x="4677868" y="421639"/>
                  </a:lnTo>
                  <a:cubicBezTo>
                    <a:pt x="4677868" y="433916"/>
                    <a:pt x="4667915" y="443869"/>
                    <a:pt x="4655638" y="443869"/>
                  </a:cubicBezTo>
                  <a:lnTo>
                    <a:pt x="22230" y="443869"/>
                  </a:lnTo>
                  <a:cubicBezTo>
                    <a:pt x="9953" y="443869"/>
                    <a:pt x="0" y="433916"/>
                    <a:pt x="0" y="421639"/>
                  </a:cubicBezTo>
                  <a:lnTo>
                    <a:pt x="0" y="22230"/>
                  </a:lnTo>
                  <a:cubicBezTo>
                    <a:pt x="0" y="9953"/>
                    <a:pt x="9953" y="0"/>
                    <a:pt x="22230" y="0"/>
                  </a:cubicBezTo>
                  <a:close/>
                </a:path>
              </a:pathLst>
            </a:custGeom>
            <a:solidFill>
              <a:srgbClr val="004AAD"/>
            </a:solidFill>
          </p:spPr>
          <p:txBody>
            <a:bodyPr/>
            <a:lstStyle/>
            <a:p>
              <a:endParaRPr lang="ar-EG"/>
            </a:p>
          </p:txBody>
        </p:sp>
        <p:sp>
          <p:nvSpPr>
            <p:cNvPr id="16" name="TextBox 16"/>
            <p:cNvSpPr txBox="1"/>
            <p:nvPr/>
          </p:nvSpPr>
          <p:spPr>
            <a:xfrm>
              <a:off x="0" y="-47625"/>
              <a:ext cx="4677869" cy="491494"/>
            </a:xfrm>
            <a:prstGeom prst="rect">
              <a:avLst/>
            </a:prstGeom>
          </p:spPr>
          <p:txBody>
            <a:bodyPr lIns="50800" tIns="50800" rIns="50800" bIns="50800" rtlCol="0" anchor="ctr"/>
            <a:lstStyle/>
            <a:p>
              <a:pPr algn="ctr">
                <a:lnSpc>
                  <a:spcPts val="2659"/>
                </a:lnSpc>
              </a:pPr>
              <a:endParaRPr/>
            </a:p>
          </p:txBody>
        </p:sp>
      </p:grpSp>
      <p:sp>
        <p:nvSpPr>
          <p:cNvPr id="17" name="TextBox 17"/>
          <p:cNvSpPr txBox="1"/>
          <p:nvPr/>
        </p:nvSpPr>
        <p:spPr>
          <a:xfrm>
            <a:off x="777932" y="4507379"/>
            <a:ext cx="16732135" cy="1216073"/>
          </a:xfrm>
          <a:prstGeom prst="rect">
            <a:avLst/>
          </a:prstGeom>
        </p:spPr>
        <p:txBody>
          <a:bodyPr lIns="0" tIns="0" rIns="0" bIns="0" rtlCol="0" anchor="t">
            <a:spAutoFit/>
          </a:bodyPr>
          <a:lstStyle/>
          <a:p>
            <a:pPr algn="ctr">
              <a:lnSpc>
                <a:spcPts val="4900"/>
              </a:lnSpc>
            </a:pPr>
            <a:r>
              <a:rPr lang="en-US" sz="3500">
                <a:solidFill>
                  <a:srgbClr val="FFFFFF"/>
                </a:solidFill>
                <a:latin typeface="Source Sans Pro"/>
                <a:ea typeface="Source Sans Pro"/>
                <a:cs typeface="Source Sans Pro"/>
                <a:sym typeface="Source Sans Pro"/>
              </a:rPr>
              <a:t>RESIDUAL CONNECTIONS ENABLE DEEPER NETWORKS</a:t>
            </a:r>
          </a:p>
          <a:p>
            <a:pPr algn="ctr">
              <a:lnSpc>
                <a:spcPts val="4900"/>
              </a:lnSpc>
            </a:pPr>
            <a:r>
              <a:rPr lang="en-US" sz="3500">
                <a:solidFill>
                  <a:srgbClr val="FFFFFF"/>
                </a:solidFill>
                <a:latin typeface="Source Sans Pro"/>
                <a:ea typeface="Source Sans Pro"/>
                <a:cs typeface="Source Sans Pro"/>
                <a:sym typeface="Source Sans Pro"/>
              </a:rPr>
              <a:t>STRONG PERFORMANCE AND TRAINING STABILITY</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ar-EG"/>
          </a:p>
        </p:txBody>
      </p:sp>
      <p:grpSp>
        <p:nvGrpSpPr>
          <p:cNvPr id="3" name="Group 3"/>
          <p:cNvGrpSpPr/>
          <p:nvPr/>
        </p:nvGrpSpPr>
        <p:grpSpPr>
          <a:xfrm>
            <a:off x="7886700" y="9547512"/>
            <a:ext cx="2514600" cy="260350"/>
            <a:chOff x="0" y="0"/>
            <a:chExt cx="662281" cy="68570"/>
          </a:xfrm>
        </p:grpSpPr>
        <p:sp>
          <p:nvSpPr>
            <p:cNvPr id="4" name="Freeform 4"/>
            <p:cNvSpPr/>
            <p:nvPr/>
          </p:nvSpPr>
          <p:spPr>
            <a:xfrm>
              <a:off x="0" y="0"/>
              <a:ext cx="662281" cy="68570"/>
            </a:xfrm>
            <a:custGeom>
              <a:avLst/>
              <a:gdLst/>
              <a:ahLst/>
              <a:cxnLst/>
              <a:rect l="l" t="t" r="r" b="b"/>
              <a:pathLst>
                <a:path w="662281" h="68570">
                  <a:moveTo>
                    <a:pt x="0" y="0"/>
                  </a:moveTo>
                  <a:lnTo>
                    <a:pt x="662281" y="0"/>
                  </a:lnTo>
                  <a:lnTo>
                    <a:pt x="662281" y="68570"/>
                  </a:lnTo>
                  <a:lnTo>
                    <a:pt x="0" y="68570"/>
                  </a:lnTo>
                  <a:close/>
                </a:path>
              </a:pathLst>
            </a:custGeom>
            <a:solidFill>
              <a:srgbClr val="004AAD"/>
            </a:solidFill>
          </p:spPr>
          <p:txBody>
            <a:bodyPr/>
            <a:lstStyle/>
            <a:p>
              <a:endParaRPr lang="ar-EG"/>
            </a:p>
          </p:txBody>
        </p:sp>
        <p:sp>
          <p:nvSpPr>
            <p:cNvPr id="5" name="TextBox 5"/>
            <p:cNvSpPr txBox="1"/>
            <p:nvPr/>
          </p:nvSpPr>
          <p:spPr>
            <a:xfrm>
              <a:off x="0" y="-47625"/>
              <a:ext cx="662281" cy="116195"/>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1225517" y="3033494"/>
            <a:ext cx="7846825" cy="6224806"/>
            <a:chOff x="0" y="0"/>
            <a:chExt cx="2066653" cy="1639455"/>
          </a:xfrm>
        </p:grpSpPr>
        <p:sp>
          <p:nvSpPr>
            <p:cNvPr id="7" name="Freeform 7"/>
            <p:cNvSpPr/>
            <p:nvPr/>
          </p:nvSpPr>
          <p:spPr>
            <a:xfrm>
              <a:off x="0" y="0"/>
              <a:ext cx="2066654" cy="1639455"/>
            </a:xfrm>
            <a:custGeom>
              <a:avLst/>
              <a:gdLst/>
              <a:ahLst/>
              <a:cxnLst/>
              <a:rect l="l" t="t" r="r" b="b"/>
              <a:pathLst>
                <a:path w="2066654" h="1639455">
                  <a:moveTo>
                    <a:pt x="50318" y="0"/>
                  </a:moveTo>
                  <a:lnTo>
                    <a:pt x="2016335" y="0"/>
                  </a:lnTo>
                  <a:cubicBezTo>
                    <a:pt x="2029681" y="0"/>
                    <a:pt x="2042479" y="5301"/>
                    <a:pt x="2051916" y="14738"/>
                  </a:cubicBezTo>
                  <a:cubicBezTo>
                    <a:pt x="2061352" y="24174"/>
                    <a:pt x="2066654" y="36973"/>
                    <a:pt x="2066654" y="50318"/>
                  </a:cubicBezTo>
                  <a:lnTo>
                    <a:pt x="2066654" y="1589137"/>
                  </a:lnTo>
                  <a:cubicBezTo>
                    <a:pt x="2066654" y="1602482"/>
                    <a:pt x="2061352" y="1615281"/>
                    <a:pt x="2051916" y="1624717"/>
                  </a:cubicBezTo>
                  <a:cubicBezTo>
                    <a:pt x="2042479" y="1634154"/>
                    <a:pt x="2029681" y="1639455"/>
                    <a:pt x="2016335" y="1639455"/>
                  </a:cubicBezTo>
                  <a:lnTo>
                    <a:pt x="50318" y="1639455"/>
                  </a:lnTo>
                  <a:cubicBezTo>
                    <a:pt x="36973" y="1639455"/>
                    <a:pt x="24174" y="1634154"/>
                    <a:pt x="14738" y="1624717"/>
                  </a:cubicBezTo>
                  <a:cubicBezTo>
                    <a:pt x="5301" y="1615281"/>
                    <a:pt x="0" y="1602482"/>
                    <a:pt x="0" y="1589137"/>
                  </a:cubicBezTo>
                  <a:lnTo>
                    <a:pt x="0" y="50318"/>
                  </a:lnTo>
                  <a:cubicBezTo>
                    <a:pt x="0" y="36973"/>
                    <a:pt x="5301" y="24174"/>
                    <a:pt x="14738" y="14738"/>
                  </a:cubicBezTo>
                  <a:cubicBezTo>
                    <a:pt x="24174" y="5301"/>
                    <a:pt x="36973" y="0"/>
                    <a:pt x="50318" y="0"/>
                  </a:cubicBezTo>
                  <a:close/>
                </a:path>
              </a:pathLst>
            </a:custGeom>
            <a:solidFill>
              <a:srgbClr val="004AAD"/>
            </a:solidFill>
          </p:spPr>
          <p:txBody>
            <a:bodyPr/>
            <a:lstStyle/>
            <a:p>
              <a:endParaRPr lang="ar-EG"/>
            </a:p>
          </p:txBody>
        </p:sp>
        <p:sp>
          <p:nvSpPr>
            <p:cNvPr id="8" name="TextBox 8"/>
            <p:cNvSpPr txBox="1"/>
            <p:nvPr/>
          </p:nvSpPr>
          <p:spPr>
            <a:xfrm>
              <a:off x="0" y="-47625"/>
              <a:ext cx="2066653" cy="1687080"/>
            </a:xfrm>
            <a:prstGeom prst="rect">
              <a:avLst/>
            </a:prstGeom>
          </p:spPr>
          <p:txBody>
            <a:bodyPr lIns="50800" tIns="50800" rIns="50800" bIns="50800" rtlCol="0" anchor="ctr"/>
            <a:lstStyle/>
            <a:p>
              <a:pPr algn="ctr">
                <a:lnSpc>
                  <a:spcPts val="2659"/>
                </a:lnSpc>
              </a:pPr>
              <a:endParaRPr/>
            </a:p>
          </p:txBody>
        </p:sp>
      </p:grpSp>
      <p:sp>
        <p:nvSpPr>
          <p:cNvPr id="9" name="TextBox 9"/>
          <p:cNvSpPr txBox="1"/>
          <p:nvPr/>
        </p:nvSpPr>
        <p:spPr>
          <a:xfrm>
            <a:off x="3762116" y="923925"/>
            <a:ext cx="11482935" cy="1855890"/>
          </a:xfrm>
          <a:prstGeom prst="rect">
            <a:avLst/>
          </a:prstGeom>
        </p:spPr>
        <p:txBody>
          <a:bodyPr lIns="0" tIns="0" rIns="0" bIns="0" rtlCol="0" anchor="t">
            <a:spAutoFit/>
          </a:bodyPr>
          <a:lstStyle/>
          <a:p>
            <a:pPr algn="ctr">
              <a:lnSpc>
                <a:spcPts val="7431"/>
              </a:lnSpc>
            </a:pPr>
            <a:r>
              <a:rPr lang="en-US" sz="5308" b="1">
                <a:solidFill>
                  <a:srgbClr val="004AAD"/>
                </a:solidFill>
                <a:latin typeface="League Spartan"/>
                <a:ea typeface="League Spartan"/>
                <a:cs typeface="League Spartan"/>
                <a:sym typeface="League Spartan"/>
              </a:rPr>
              <a:t>FINE TUNING &amp; TRAINING CONFIGURATION</a:t>
            </a:r>
          </a:p>
        </p:txBody>
      </p:sp>
      <p:sp>
        <p:nvSpPr>
          <p:cNvPr id="10" name="TextBox 10"/>
          <p:cNvSpPr txBox="1"/>
          <p:nvPr/>
        </p:nvSpPr>
        <p:spPr>
          <a:xfrm>
            <a:off x="1388082" y="3670317"/>
            <a:ext cx="7521694" cy="4864835"/>
          </a:xfrm>
          <a:prstGeom prst="rect">
            <a:avLst/>
          </a:prstGeom>
        </p:spPr>
        <p:txBody>
          <a:bodyPr lIns="0" tIns="0" rIns="0" bIns="0" rtlCol="0" anchor="t">
            <a:spAutoFit/>
          </a:bodyPr>
          <a:lstStyle/>
          <a:p>
            <a:pPr algn="ctr">
              <a:lnSpc>
                <a:spcPts val="4332"/>
              </a:lnSpc>
              <a:spcBef>
                <a:spcPct val="0"/>
              </a:spcBef>
            </a:pPr>
            <a:r>
              <a:rPr lang="en-US" sz="3094">
                <a:solidFill>
                  <a:srgbClr val="FFFFFF"/>
                </a:solidFill>
                <a:latin typeface="Source Sans Pro"/>
                <a:ea typeface="Source Sans Pro"/>
                <a:cs typeface="Source Sans Pro"/>
                <a:sym typeface="Source Sans Pro"/>
              </a:rPr>
              <a:t>Initial layers of each pretrained model were frozen to preserve generic visual features</a:t>
            </a:r>
          </a:p>
          <a:p>
            <a:pPr algn="ctr">
              <a:lnSpc>
                <a:spcPts val="4332"/>
              </a:lnSpc>
              <a:spcBef>
                <a:spcPct val="0"/>
              </a:spcBef>
            </a:pPr>
            <a:r>
              <a:rPr lang="en-US" sz="3094">
                <a:solidFill>
                  <a:srgbClr val="FFFFFF"/>
                </a:solidFill>
                <a:latin typeface="Source Sans Pro"/>
                <a:ea typeface="Source Sans Pro"/>
                <a:cs typeface="Source Sans Pro"/>
                <a:sym typeface="Source Sans Pro"/>
              </a:rPr>
              <a:t>Higher layers were gradually unfrozen to adapt to MRI-specific patterns</a:t>
            </a:r>
          </a:p>
          <a:p>
            <a:pPr algn="ctr">
              <a:lnSpc>
                <a:spcPts val="4332"/>
              </a:lnSpc>
              <a:spcBef>
                <a:spcPct val="0"/>
              </a:spcBef>
            </a:pPr>
            <a:r>
              <a:rPr lang="en-US" sz="3094">
                <a:solidFill>
                  <a:srgbClr val="FFFFFF"/>
                </a:solidFill>
                <a:latin typeface="Source Sans Pro"/>
                <a:ea typeface="Source Sans Pro"/>
                <a:cs typeface="Source Sans Pro"/>
                <a:sym typeface="Source Sans Pro"/>
              </a:rPr>
              <a:t>A custom classification head was added:</a:t>
            </a:r>
          </a:p>
          <a:p>
            <a:pPr algn="ctr">
              <a:lnSpc>
                <a:spcPts val="4332"/>
              </a:lnSpc>
              <a:spcBef>
                <a:spcPct val="0"/>
              </a:spcBef>
            </a:pPr>
            <a:r>
              <a:rPr lang="en-US" sz="3094">
                <a:solidFill>
                  <a:srgbClr val="FFFFFF"/>
                </a:solidFill>
                <a:latin typeface="Source Sans Pro"/>
                <a:ea typeface="Source Sans Pro"/>
                <a:cs typeface="Source Sans Pro"/>
                <a:sym typeface="Source Sans Pro"/>
              </a:rPr>
              <a:t>Global Average Pooling</a:t>
            </a:r>
          </a:p>
          <a:p>
            <a:pPr algn="ctr">
              <a:lnSpc>
                <a:spcPts val="4332"/>
              </a:lnSpc>
              <a:spcBef>
                <a:spcPct val="0"/>
              </a:spcBef>
            </a:pPr>
            <a:r>
              <a:rPr lang="en-US" sz="3094">
                <a:solidFill>
                  <a:srgbClr val="FFFFFF"/>
                </a:solidFill>
                <a:latin typeface="Source Sans Pro"/>
                <a:ea typeface="Source Sans Pro"/>
                <a:cs typeface="Source Sans Pro"/>
                <a:sym typeface="Source Sans Pro"/>
              </a:rPr>
              <a:t>Dense layer with ReLU activation</a:t>
            </a:r>
          </a:p>
          <a:p>
            <a:pPr algn="ctr">
              <a:lnSpc>
                <a:spcPts val="4332"/>
              </a:lnSpc>
              <a:spcBef>
                <a:spcPct val="0"/>
              </a:spcBef>
            </a:pPr>
            <a:r>
              <a:rPr lang="en-US" sz="3094">
                <a:solidFill>
                  <a:srgbClr val="FFFFFF"/>
                </a:solidFill>
                <a:latin typeface="Source Sans Pro"/>
                <a:ea typeface="Source Sans Pro"/>
                <a:cs typeface="Source Sans Pro"/>
                <a:sym typeface="Source Sans Pro"/>
              </a:rPr>
              <a:t>Dropout for regularization</a:t>
            </a:r>
          </a:p>
          <a:p>
            <a:pPr algn="ctr">
              <a:lnSpc>
                <a:spcPts val="4332"/>
              </a:lnSpc>
              <a:spcBef>
                <a:spcPct val="0"/>
              </a:spcBef>
            </a:pPr>
            <a:r>
              <a:rPr lang="en-US" sz="3094">
                <a:solidFill>
                  <a:srgbClr val="FFFFFF"/>
                </a:solidFill>
                <a:latin typeface="Source Sans Pro"/>
                <a:ea typeface="Source Sans Pro"/>
                <a:cs typeface="Source Sans Pro"/>
                <a:sym typeface="Source Sans Pro"/>
              </a:rPr>
              <a:t>Softmax layer for multi-class classification</a:t>
            </a:r>
          </a:p>
        </p:txBody>
      </p:sp>
      <p:grpSp>
        <p:nvGrpSpPr>
          <p:cNvPr id="11" name="Group 11"/>
          <p:cNvGrpSpPr/>
          <p:nvPr/>
        </p:nvGrpSpPr>
        <p:grpSpPr>
          <a:xfrm>
            <a:off x="9215659" y="3033494"/>
            <a:ext cx="7846825" cy="6224806"/>
            <a:chOff x="0" y="0"/>
            <a:chExt cx="2066653" cy="1639455"/>
          </a:xfrm>
        </p:grpSpPr>
        <p:sp>
          <p:nvSpPr>
            <p:cNvPr id="12" name="Freeform 12"/>
            <p:cNvSpPr/>
            <p:nvPr/>
          </p:nvSpPr>
          <p:spPr>
            <a:xfrm>
              <a:off x="0" y="0"/>
              <a:ext cx="2066654" cy="1639455"/>
            </a:xfrm>
            <a:custGeom>
              <a:avLst/>
              <a:gdLst/>
              <a:ahLst/>
              <a:cxnLst/>
              <a:rect l="l" t="t" r="r" b="b"/>
              <a:pathLst>
                <a:path w="2066654" h="1639455">
                  <a:moveTo>
                    <a:pt x="50318" y="0"/>
                  </a:moveTo>
                  <a:lnTo>
                    <a:pt x="2016335" y="0"/>
                  </a:lnTo>
                  <a:cubicBezTo>
                    <a:pt x="2029681" y="0"/>
                    <a:pt x="2042479" y="5301"/>
                    <a:pt x="2051916" y="14738"/>
                  </a:cubicBezTo>
                  <a:cubicBezTo>
                    <a:pt x="2061352" y="24174"/>
                    <a:pt x="2066654" y="36973"/>
                    <a:pt x="2066654" y="50318"/>
                  </a:cubicBezTo>
                  <a:lnTo>
                    <a:pt x="2066654" y="1589137"/>
                  </a:lnTo>
                  <a:cubicBezTo>
                    <a:pt x="2066654" y="1602482"/>
                    <a:pt x="2061352" y="1615281"/>
                    <a:pt x="2051916" y="1624717"/>
                  </a:cubicBezTo>
                  <a:cubicBezTo>
                    <a:pt x="2042479" y="1634154"/>
                    <a:pt x="2029681" y="1639455"/>
                    <a:pt x="2016335" y="1639455"/>
                  </a:cubicBezTo>
                  <a:lnTo>
                    <a:pt x="50318" y="1639455"/>
                  </a:lnTo>
                  <a:cubicBezTo>
                    <a:pt x="36973" y="1639455"/>
                    <a:pt x="24174" y="1634154"/>
                    <a:pt x="14738" y="1624717"/>
                  </a:cubicBezTo>
                  <a:cubicBezTo>
                    <a:pt x="5301" y="1615281"/>
                    <a:pt x="0" y="1602482"/>
                    <a:pt x="0" y="1589137"/>
                  </a:cubicBezTo>
                  <a:lnTo>
                    <a:pt x="0" y="50318"/>
                  </a:lnTo>
                  <a:cubicBezTo>
                    <a:pt x="0" y="36973"/>
                    <a:pt x="5301" y="24174"/>
                    <a:pt x="14738" y="14738"/>
                  </a:cubicBezTo>
                  <a:cubicBezTo>
                    <a:pt x="24174" y="5301"/>
                    <a:pt x="36973" y="0"/>
                    <a:pt x="50318" y="0"/>
                  </a:cubicBezTo>
                  <a:close/>
                </a:path>
              </a:pathLst>
            </a:custGeom>
            <a:solidFill>
              <a:srgbClr val="004AAD"/>
            </a:solidFill>
          </p:spPr>
          <p:txBody>
            <a:bodyPr/>
            <a:lstStyle/>
            <a:p>
              <a:endParaRPr lang="ar-EG"/>
            </a:p>
          </p:txBody>
        </p:sp>
        <p:sp>
          <p:nvSpPr>
            <p:cNvPr id="13" name="TextBox 13"/>
            <p:cNvSpPr txBox="1"/>
            <p:nvPr/>
          </p:nvSpPr>
          <p:spPr>
            <a:xfrm>
              <a:off x="0" y="-47625"/>
              <a:ext cx="2066653" cy="1687080"/>
            </a:xfrm>
            <a:prstGeom prst="rect">
              <a:avLst/>
            </a:prstGeom>
          </p:spPr>
          <p:txBody>
            <a:bodyPr lIns="50800" tIns="50800" rIns="50800" bIns="50800" rtlCol="0" anchor="ctr"/>
            <a:lstStyle/>
            <a:p>
              <a:pPr algn="ctr">
                <a:lnSpc>
                  <a:spcPts val="2659"/>
                </a:lnSpc>
              </a:pPr>
              <a:endParaRPr/>
            </a:p>
          </p:txBody>
        </p:sp>
      </p:grpSp>
      <p:sp>
        <p:nvSpPr>
          <p:cNvPr id="14" name="TextBox 14"/>
          <p:cNvSpPr txBox="1"/>
          <p:nvPr/>
        </p:nvSpPr>
        <p:spPr>
          <a:xfrm>
            <a:off x="9430737" y="4203819"/>
            <a:ext cx="7416667" cy="3778781"/>
          </a:xfrm>
          <a:prstGeom prst="rect">
            <a:avLst/>
          </a:prstGeom>
        </p:spPr>
        <p:txBody>
          <a:bodyPr lIns="0" tIns="0" rIns="0" bIns="0" rtlCol="0" anchor="t">
            <a:spAutoFit/>
          </a:bodyPr>
          <a:lstStyle/>
          <a:p>
            <a:pPr algn="ctr">
              <a:lnSpc>
                <a:spcPts val="5034"/>
              </a:lnSpc>
              <a:spcBef>
                <a:spcPct val="0"/>
              </a:spcBef>
            </a:pPr>
            <a:r>
              <a:rPr lang="en-US" sz="3595">
                <a:solidFill>
                  <a:srgbClr val="FFFFFF"/>
                </a:solidFill>
                <a:latin typeface="Source Sans Pro"/>
                <a:ea typeface="Source Sans Pro"/>
                <a:cs typeface="Source Sans Pro"/>
                <a:sym typeface="Source Sans Pro"/>
              </a:rPr>
              <a:t>Optimizer: Adam with a low learning rate for stable fine-tuning</a:t>
            </a:r>
          </a:p>
          <a:p>
            <a:pPr algn="ctr">
              <a:lnSpc>
                <a:spcPts val="5034"/>
              </a:lnSpc>
              <a:spcBef>
                <a:spcPct val="0"/>
              </a:spcBef>
            </a:pPr>
            <a:r>
              <a:rPr lang="en-US" sz="3595">
                <a:solidFill>
                  <a:srgbClr val="FFFFFF"/>
                </a:solidFill>
                <a:latin typeface="Source Sans Pro"/>
                <a:ea typeface="Source Sans Pro"/>
                <a:cs typeface="Source Sans Pro"/>
                <a:sym typeface="Source Sans Pro"/>
              </a:rPr>
              <a:t>Loss function: Categorical Cross-Entropy</a:t>
            </a:r>
          </a:p>
          <a:p>
            <a:pPr algn="ctr">
              <a:lnSpc>
                <a:spcPts val="5034"/>
              </a:lnSpc>
              <a:spcBef>
                <a:spcPct val="0"/>
              </a:spcBef>
            </a:pPr>
            <a:r>
              <a:rPr lang="en-US" sz="3595">
                <a:solidFill>
                  <a:srgbClr val="FFFFFF"/>
                </a:solidFill>
                <a:latin typeface="Source Sans Pro"/>
                <a:ea typeface="Source Sans Pro"/>
                <a:cs typeface="Source Sans Pro"/>
                <a:sym typeface="Source Sans Pro"/>
              </a:rPr>
              <a:t>Early stopping based on validation loss</a:t>
            </a:r>
          </a:p>
          <a:p>
            <a:pPr algn="ctr">
              <a:lnSpc>
                <a:spcPts val="5034"/>
              </a:lnSpc>
              <a:spcBef>
                <a:spcPct val="0"/>
              </a:spcBef>
            </a:pPr>
            <a:r>
              <a:rPr lang="en-US" sz="3595">
                <a:solidFill>
                  <a:srgbClr val="FFFFFF"/>
                </a:solidFill>
                <a:latin typeface="Source Sans Pro"/>
                <a:ea typeface="Source Sans Pro"/>
                <a:cs typeface="Source Sans Pro"/>
                <a:sym typeface="Source Sans Pro"/>
              </a:rPr>
              <a:t>Training continued until convergence</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ar-EG"/>
          </a:p>
        </p:txBody>
      </p:sp>
      <p:grpSp>
        <p:nvGrpSpPr>
          <p:cNvPr id="3" name="Group 3"/>
          <p:cNvGrpSpPr/>
          <p:nvPr/>
        </p:nvGrpSpPr>
        <p:grpSpPr>
          <a:xfrm>
            <a:off x="-257175" y="4140200"/>
            <a:ext cx="18802350" cy="2006600"/>
            <a:chOff x="0" y="0"/>
            <a:chExt cx="4952059" cy="528487"/>
          </a:xfrm>
        </p:grpSpPr>
        <p:sp>
          <p:nvSpPr>
            <p:cNvPr id="4" name="Freeform 4"/>
            <p:cNvSpPr/>
            <p:nvPr/>
          </p:nvSpPr>
          <p:spPr>
            <a:xfrm>
              <a:off x="0" y="0"/>
              <a:ext cx="4952059" cy="528487"/>
            </a:xfrm>
            <a:custGeom>
              <a:avLst/>
              <a:gdLst/>
              <a:ahLst/>
              <a:cxnLst/>
              <a:rect l="l" t="t" r="r" b="b"/>
              <a:pathLst>
                <a:path w="4952059" h="528487">
                  <a:moveTo>
                    <a:pt x="20999" y="0"/>
                  </a:moveTo>
                  <a:lnTo>
                    <a:pt x="4931060" y="0"/>
                  </a:lnTo>
                  <a:cubicBezTo>
                    <a:pt x="4936629" y="0"/>
                    <a:pt x="4941970" y="2212"/>
                    <a:pt x="4945909" y="6151"/>
                  </a:cubicBezTo>
                  <a:cubicBezTo>
                    <a:pt x="4949847" y="10089"/>
                    <a:pt x="4952059" y="15430"/>
                    <a:pt x="4952059" y="20999"/>
                  </a:cubicBezTo>
                  <a:lnTo>
                    <a:pt x="4952059" y="507488"/>
                  </a:lnTo>
                  <a:cubicBezTo>
                    <a:pt x="4952059" y="519086"/>
                    <a:pt x="4942658" y="528487"/>
                    <a:pt x="4931060" y="528487"/>
                  </a:cubicBezTo>
                  <a:lnTo>
                    <a:pt x="20999" y="528487"/>
                  </a:lnTo>
                  <a:cubicBezTo>
                    <a:pt x="15430" y="528487"/>
                    <a:pt x="10089" y="526275"/>
                    <a:pt x="6151" y="522337"/>
                  </a:cubicBezTo>
                  <a:cubicBezTo>
                    <a:pt x="2212" y="518399"/>
                    <a:pt x="0" y="513057"/>
                    <a:pt x="0" y="507488"/>
                  </a:cubicBezTo>
                  <a:lnTo>
                    <a:pt x="0" y="20999"/>
                  </a:lnTo>
                  <a:cubicBezTo>
                    <a:pt x="0" y="15430"/>
                    <a:pt x="2212" y="10089"/>
                    <a:pt x="6151" y="6151"/>
                  </a:cubicBezTo>
                  <a:cubicBezTo>
                    <a:pt x="10089" y="2212"/>
                    <a:pt x="15430" y="0"/>
                    <a:pt x="20999" y="0"/>
                  </a:cubicBezTo>
                  <a:close/>
                </a:path>
              </a:pathLst>
            </a:custGeom>
            <a:solidFill>
              <a:srgbClr val="004AAD"/>
            </a:solidFill>
          </p:spPr>
          <p:txBody>
            <a:bodyPr/>
            <a:lstStyle/>
            <a:p>
              <a:endParaRPr lang="ar-EG"/>
            </a:p>
          </p:txBody>
        </p:sp>
        <p:sp>
          <p:nvSpPr>
            <p:cNvPr id="5" name="TextBox 5"/>
            <p:cNvSpPr txBox="1"/>
            <p:nvPr/>
          </p:nvSpPr>
          <p:spPr>
            <a:xfrm>
              <a:off x="0" y="-47625"/>
              <a:ext cx="4952059" cy="576112"/>
            </a:xfrm>
            <a:prstGeom prst="rect">
              <a:avLst/>
            </a:prstGeom>
          </p:spPr>
          <p:txBody>
            <a:bodyPr lIns="50800" tIns="50800" rIns="50800" bIns="50800" rtlCol="0" anchor="ctr"/>
            <a:lstStyle/>
            <a:p>
              <a:pPr algn="ctr">
                <a:lnSpc>
                  <a:spcPts val="2659"/>
                </a:lnSpc>
              </a:pPr>
              <a:endParaRPr/>
            </a:p>
          </p:txBody>
        </p:sp>
      </p:grpSp>
      <p:sp>
        <p:nvSpPr>
          <p:cNvPr id="6" name="TextBox 6"/>
          <p:cNvSpPr txBox="1"/>
          <p:nvPr/>
        </p:nvSpPr>
        <p:spPr>
          <a:xfrm>
            <a:off x="3321814" y="4459129"/>
            <a:ext cx="11644372" cy="1235392"/>
          </a:xfrm>
          <a:prstGeom prst="rect">
            <a:avLst/>
          </a:prstGeom>
        </p:spPr>
        <p:txBody>
          <a:bodyPr lIns="0" tIns="0" rIns="0" bIns="0" rtlCol="0" anchor="t">
            <a:spAutoFit/>
          </a:bodyPr>
          <a:lstStyle/>
          <a:p>
            <a:pPr algn="ctr">
              <a:lnSpc>
                <a:spcPts val="10132"/>
              </a:lnSpc>
            </a:pPr>
            <a:r>
              <a:rPr lang="en-US" sz="7237" b="1">
                <a:solidFill>
                  <a:srgbClr val="FFFFFF"/>
                </a:solidFill>
                <a:latin typeface="League Spartan"/>
                <a:ea typeface="League Spartan"/>
                <a:cs typeface="League Spartan"/>
                <a:sym typeface="League Spartan"/>
              </a:rPr>
              <a:t>EVALUATION</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ar-EG"/>
          </a:p>
        </p:txBody>
      </p:sp>
      <p:grpSp>
        <p:nvGrpSpPr>
          <p:cNvPr id="3" name="Group 3"/>
          <p:cNvGrpSpPr/>
          <p:nvPr/>
        </p:nvGrpSpPr>
        <p:grpSpPr>
          <a:xfrm>
            <a:off x="370109" y="2693095"/>
            <a:ext cx="5221176" cy="1063277"/>
            <a:chOff x="0" y="0"/>
            <a:chExt cx="1375124" cy="280040"/>
          </a:xfrm>
        </p:grpSpPr>
        <p:sp>
          <p:nvSpPr>
            <p:cNvPr id="4" name="Freeform 4"/>
            <p:cNvSpPr/>
            <p:nvPr/>
          </p:nvSpPr>
          <p:spPr>
            <a:xfrm>
              <a:off x="0" y="0"/>
              <a:ext cx="1375124" cy="280040"/>
            </a:xfrm>
            <a:custGeom>
              <a:avLst/>
              <a:gdLst/>
              <a:ahLst/>
              <a:cxnLst/>
              <a:rect l="l" t="t" r="r" b="b"/>
              <a:pathLst>
                <a:path w="1375124" h="280040">
                  <a:moveTo>
                    <a:pt x="75622" y="0"/>
                  </a:moveTo>
                  <a:lnTo>
                    <a:pt x="1299502" y="0"/>
                  </a:lnTo>
                  <a:cubicBezTo>
                    <a:pt x="1319558" y="0"/>
                    <a:pt x="1338793" y="7967"/>
                    <a:pt x="1352975" y="22149"/>
                  </a:cubicBezTo>
                  <a:cubicBezTo>
                    <a:pt x="1367157" y="36331"/>
                    <a:pt x="1375124" y="55566"/>
                    <a:pt x="1375124" y="75622"/>
                  </a:cubicBezTo>
                  <a:lnTo>
                    <a:pt x="1375124" y="204418"/>
                  </a:lnTo>
                  <a:cubicBezTo>
                    <a:pt x="1375124" y="246183"/>
                    <a:pt x="1341267" y="280040"/>
                    <a:pt x="1299502" y="280040"/>
                  </a:cubicBezTo>
                  <a:lnTo>
                    <a:pt x="75622" y="280040"/>
                  </a:lnTo>
                  <a:cubicBezTo>
                    <a:pt x="33857" y="280040"/>
                    <a:pt x="0" y="246183"/>
                    <a:pt x="0" y="204418"/>
                  </a:cubicBezTo>
                  <a:lnTo>
                    <a:pt x="0" y="75622"/>
                  </a:lnTo>
                  <a:cubicBezTo>
                    <a:pt x="0" y="33857"/>
                    <a:pt x="33857" y="0"/>
                    <a:pt x="75622" y="0"/>
                  </a:cubicBezTo>
                  <a:close/>
                </a:path>
              </a:pathLst>
            </a:custGeom>
            <a:solidFill>
              <a:srgbClr val="004AAD"/>
            </a:solidFill>
          </p:spPr>
          <p:txBody>
            <a:bodyPr/>
            <a:lstStyle/>
            <a:p>
              <a:endParaRPr lang="ar-EG"/>
            </a:p>
          </p:txBody>
        </p:sp>
        <p:sp>
          <p:nvSpPr>
            <p:cNvPr id="5" name="TextBox 5"/>
            <p:cNvSpPr txBox="1"/>
            <p:nvPr/>
          </p:nvSpPr>
          <p:spPr>
            <a:xfrm>
              <a:off x="0" y="-47625"/>
              <a:ext cx="1375124" cy="327665"/>
            </a:xfrm>
            <a:prstGeom prst="rect">
              <a:avLst/>
            </a:prstGeom>
          </p:spPr>
          <p:txBody>
            <a:bodyPr lIns="50800" tIns="50800" rIns="50800" bIns="50800" rtlCol="0" anchor="ctr"/>
            <a:lstStyle/>
            <a:p>
              <a:pPr algn="ctr">
                <a:lnSpc>
                  <a:spcPts val="2659"/>
                </a:lnSpc>
              </a:pPr>
              <a:endParaRPr/>
            </a:p>
          </p:txBody>
        </p:sp>
      </p:grpSp>
      <p:sp>
        <p:nvSpPr>
          <p:cNvPr id="6" name="TextBox 6"/>
          <p:cNvSpPr txBox="1"/>
          <p:nvPr/>
        </p:nvSpPr>
        <p:spPr>
          <a:xfrm>
            <a:off x="5395406" y="200076"/>
            <a:ext cx="7495715" cy="912882"/>
          </a:xfrm>
          <a:prstGeom prst="rect">
            <a:avLst/>
          </a:prstGeom>
        </p:spPr>
        <p:txBody>
          <a:bodyPr lIns="0" tIns="0" rIns="0" bIns="0" rtlCol="0" anchor="t">
            <a:spAutoFit/>
          </a:bodyPr>
          <a:lstStyle/>
          <a:p>
            <a:pPr algn="ctr">
              <a:lnSpc>
                <a:spcPts val="7431"/>
              </a:lnSpc>
            </a:pPr>
            <a:r>
              <a:rPr lang="en-US" sz="5308" b="1">
                <a:solidFill>
                  <a:srgbClr val="004AAD"/>
                </a:solidFill>
                <a:latin typeface="League Spartan"/>
                <a:ea typeface="League Spartan"/>
                <a:cs typeface="League Spartan"/>
                <a:sym typeface="League Spartan"/>
              </a:rPr>
              <a:t>MODEL EVALUATION</a:t>
            </a:r>
          </a:p>
        </p:txBody>
      </p:sp>
      <p:sp>
        <p:nvSpPr>
          <p:cNvPr id="7" name="TextBox 7"/>
          <p:cNvSpPr txBox="1"/>
          <p:nvPr/>
        </p:nvSpPr>
        <p:spPr>
          <a:xfrm>
            <a:off x="416500" y="2892934"/>
            <a:ext cx="5128395" cy="596924"/>
          </a:xfrm>
          <a:prstGeom prst="rect">
            <a:avLst/>
          </a:prstGeom>
        </p:spPr>
        <p:txBody>
          <a:bodyPr lIns="0" tIns="0" rIns="0" bIns="0" rtlCol="0" anchor="t">
            <a:spAutoFit/>
          </a:bodyPr>
          <a:lstStyle/>
          <a:p>
            <a:pPr algn="ctr">
              <a:lnSpc>
                <a:spcPts val="4900"/>
              </a:lnSpc>
            </a:pPr>
            <a:r>
              <a:rPr lang="en-US" sz="3500">
                <a:solidFill>
                  <a:srgbClr val="FFFFFF"/>
                </a:solidFill>
                <a:latin typeface="Source Sans Pro"/>
                <a:ea typeface="Source Sans Pro"/>
                <a:cs typeface="Source Sans Pro"/>
                <a:sym typeface="Source Sans Pro"/>
              </a:rPr>
              <a:t>ACCURACY</a:t>
            </a:r>
          </a:p>
        </p:txBody>
      </p:sp>
      <p:grpSp>
        <p:nvGrpSpPr>
          <p:cNvPr id="8" name="Group 8"/>
          <p:cNvGrpSpPr/>
          <p:nvPr/>
        </p:nvGrpSpPr>
        <p:grpSpPr>
          <a:xfrm>
            <a:off x="6029020" y="2680436"/>
            <a:ext cx="6231433" cy="1063277"/>
            <a:chOff x="0" y="0"/>
            <a:chExt cx="1641201" cy="280040"/>
          </a:xfrm>
        </p:grpSpPr>
        <p:sp>
          <p:nvSpPr>
            <p:cNvPr id="9" name="Freeform 9"/>
            <p:cNvSpPr/>
            <p:nvPr/>
          </p:nvSpPr>
          <p:spPr>
            <a:xfrm>
              <a:off x="0" y="0"/>
              <a:ext cx="1641201" cy="280040"/>
            </a:xfrm>
            <a:custGeom>
              <a:avLst/>
              <a:gdLst/>
              <a:ahLst/>
              <a:cxnLst/>
              <a:rect l="l" t="t" r="r" b="b"/>
              <a:pathLst>
                <a:path w="1641201" h="280040">
                  <a:moveTo>
                    <a:pt x="63362" y="0"/>
                  </a:moveTo>
                  <a:lnTo>
                    <a:pt x="1577838" y="0"/>
                  </a:lnTo>
                  <a:cubicBezTo>
                    <a:pt x="1612832" y="0"/>
                    <a:pt x="1641201" y="28368"/>
                    <a:pt x="1641201" y="63362"/>
                  </a:cubicBezTo>
                  <a:lnTo>
                    <a:pt x="1641201" y="216678"/>
                  </a:lnTo>
                  <a:cubicBezTo>
                    <a:pt x="1641201" y="251672"/>
                    <a:pt x="1612832" y="280040"/>
                    <a:pt x="1577838" y="280040"/>
                  </a:cubicBezTo>
                  <a:lnTo>
                    <a:pt x="63362" y="280040"/>
                  </a:lnTo>
                  <a:cubicBezTo>
                    <a:pt x="28368" y="280040"/>
                    <a:pt x="0" y="251672"/>
                    <a:pt x="0" y="216678"/>
                  </a:cubicBezTo>
                  <a:lnTo>
                    <a:pt x="0" y="63362"/>
                  </a:lnTo>
                  <a:cubicBezTo>
                    <a:pt x="0" y="28368"/>
                    <a:pt x="28368" y="0"/>
                    <a:pt x="63362" y="0"/>
                  </a:cubicBezTo>
                  <a:close/>
                </a:path>
              </a:pathLst>
            </a:custGeom>
            <a:solidFill>
              <a:srgbClr val="004AAD"/>
            </a:solidFill>
          </p:spPr>
          <p:txBody>
            <a:bodyPr/>
            <a:lstStyle/>
            <a:p>
              <a:endParaRPr lang="ar-EG"/>
            </a:p>
          </p:txBody>
        </p:sp>
        <p:sp>
          <p:nvSpPr>
            <p:cNvPr id="10" name="TextBox 10"/>
            <p:cNvSpPr txBox="1"/>
            <p:nvPr/>
          </p:nvSpPr>
          <p:spPr>
            <a:xfrm>
              <a:off x="0" y="-47625"/>
              <a:ext cx="1641201" cy="327665"/>
            </a:xfrm>
            <a:prstGeom prst="rect">
              <a:avLst/>
            </a:prstGeom>
          </p:spPr>
          <p:txBody>
            <a:bodyPr lIns="50800" tIns="50800" rIns="50800" bIns="50800" rtlCol="0" anchor="ctr"/>
            <a:lstStyle/>
            <a:p>
              <a:pPr algn="ctr">
                <a:lnSpc>
                  <a:spcPts val="2659"/>
                </a:lnSpc>
              </a:pPr>
              <a:endParaRPr/>
            </a:p>
          </p:txBody>
        </p:sp>
      </p:grpSp>
      <p:sp>
        <p:nvSpPr>
          <p:cNvPr id="11" name="TextBox 11"/>
          <p:cNvSpPr txBox="1"/>
          <p:nvPr/>
        </p:nvSpPr>
        <p:spPr>
          <a:xfrm>
            <a:off x="6232877" y="2877141"/>
            <a:ext cx="5825194" cy="514311"/>
          </a:xfrm>
          <a:prstGeom prst="rect">
            <a:avLst/>
          </a:prstGeom>
        </p:spPr>
        <p:txBody>
          <a:bodyPr lIns="0" tIns="0" rIns="0" bIns="0" rtlCol="0" anchor="t">
            <a:spAutoFit/>
          </a:bodyPr>
          <a:lstStyle/>
          <a:p>
            <a:pPr algn="ctr">
              <a:lnSpc>
                <a:spcPts val="4200"/>
              </a:lnSpc>
            </a:pPr>
            <a:r>
              <a:rPr lang="en-US" sz="3000">
                <a:solidFill>
                  <a:srgbClr val="FFFFFF"/>
                </a:solidFill>
                <a:latin typeface="Source Sans Pro"/>
                <a:ea typeface="Source Sans Pro"/>
                <a:cs typeface="Source Sans Pro"/>
                <a:sym typeface="Source Sans Pro"/>
              </a:rPr>
              <a:t>PRECISION, RECALL, AND F1-SCORE</a:t>
            </a:r>
          </a:p>
        </p:txBody>
      </p:sp>
      <p:grpSp>
        <p:nvGrpSpPr>
          <p:cNvPr id="12" name="Group 12"/>
          <p:cNvGrpSpPr/>
          <p:nvPr/>
        </p:nvGrpSpPr>
        <p:grpSpPr>
          <a:xfrm>
            <a:off x="12696715" y="2693095"/>
            <a:ext cx="5221176" cy="1063277"/>
            <a:chOff x="0" y="0"/>
            <a:chExt cx="1375124" cy="280040"/>
          </a:xfrm>
        </p:grpSpPr>
        <p:sp>
          <p:nvSpPr>
            <p:cNvPr id="13" name="Freeform 13"/>
            <p:cNvSpPr/>
            <p:nvPr/>
          </p:nvSpPr>
          <p:spPr>
            <a:xfrm>
              <a:off x="0" y="0"/>
              <a:ext cx="1375124" cy="280040"/>
            </a:xfrm>
            <a:custGeom>
              <a:avLst/>
              <a:gdLst/>
              <a:ahLst/>
              <a:cxnLst/>
              <a:rect l="l" t="t" r="r" b="b"/>
              <a:pathLst>
                <a:path w="1375124" h="280040">
                  <a:moveTo>
                    <a:pt x="75622" y="0"/>
                  </a:moveTo>
                  <a:lnTo>
                    <a:pt x="1299502" y="0"/>
                  </a:lnTo>
                  <a:cubicBezTo>
                    <a:pt x="1319558" y="0"/>
                    <a:pt x="1338793" y="7967"/>
                    <a:pt x="1352975" y="22149"/>
                  </a:cubicBezTo>
                  <a:cubicBezTo>
                    <a:pt x="1367157" y="36331"/>
                    <a:pt x="1375124" y="55566"/>
                    <a:pt x="1375124" y="75622"/>
                  </a:cubicBezTo>
                  <a:lnTo>
                    <a:pt x="1375124" y="204418"/>
                  </a:lnTo>
                  <a:cubicBezTo>
                    <a:pt x="1375124" y="246183"/>
                    <a:pt x="1341267" y="280040"/>
                    <a:pt x="1299502" y="280040"/>
                  </a:cubicBezTo>
                  <a:lnTo>
                    <a:pt x="75622" y="280040"/>
                  </a:lnTo>
                  <a:cubicBezTo>
                    <a:pt x="33857" y="280040"/>
                    <a:pt x="0" y="246183"/>
                    <a:pt x="0" y="204418"/>
                  </a:cubicBezTo>
                  <a:lnTo>
                    <a:pt x="0" y="75622"/>
                  </a:lnTo>
                  <a:cubicBezTo>
                    <a:pt x="0" y="33857"/>
                    <a:pt x="33857" y="0"/>
                    <a:pt x="75622" y="0"/>
                  </a:cubicBezTo>
                  <a:close/>
                </a:path>
              </a:pathLst>
            </a:custGeom>
            <a:solidFill>
              <a:srgbClr val="004AAD"/>
            </a:solidFill>
          </p:spPr>
          <p:txBody>
            <a:bodyPr/>
            <a:lstStyle/>
            <a:p>
              <a:endParaRPr lang="ar-EG"/>
            </a:p>
          </p:txBody>
        </p:sp>
        <p:sp>
          <p:nvSpPr>
            <p:cNvPr id="14" name="TextBox 14"/>
            <p:cNvSpPr txBox="1"/>
            <p:nvPr/>
          </p:nvSpPr>
          <p:spPr>
            <a:xfrm>
              <a:off x="0" y="-47625"/>
              <a:ext cx="1375124" cy="327665"/>
            </a:xfrm>
            <a:prstGeom prst="rect">
              <a:avLst/>
            </a:prstGeom>
          </p:spPr>
          <p:txBody>
            <a:bodyPr lIns="50800" tIns="50800" rIns="50800" bIns="50800" rtlCol="0" anchor="ctr"/>
            <a:lstStyle/>
            <a:p>
              <a:pPr algn="ctr">
                <a:lnSpc>
                  <a:spcPts val="2659"/>
                </a:lnSpc>
              </a:pPr>
              <a:endParaRPr/>
            </a:p>
          </p:txBody>
        </p:sp>
      </p:grpSp>
      <p:sp>
        <p:nvSpPr>
          <p:cNvPr id="15" name="TextBox 15"/>
          <p:cNvSpPr txBox="1"/>
          <p:nvPr/>
        </p:nvSpPr>
        <p:spPr>
          <a:xfrm>
            <a:off x="12743105" y="2926344"/>
            <a:ext cx="5128395" cy="514311"/>
          </a:xfrm>
          <a:prstGeom prst="rect">
            <a:avLst/>
          </a:prstGeom>
        </p:spPr>
        <p:txBody>
          <a:bodyPr lIns="0" tIns="0" rIns="0" bIns="0" rtlCol="0" anchor="t">
            <a:spAutoFit/>
          </a:bodyPr>
          <a:lstStyle/>
          <a:p>
            <a:pPr algn="ctr">
              <a:lnSpc>
                <a:spcPts val="4200"/>
              </a:lnSpc>
            </a:pPr>
            <a:r>
              <a:rPr lang="en-US" sz="3000">
                <a:solidFill>
                  <a:srgbClr val="FFFFFF"/>
                </a:solidFill>
                <a:latin typeface="Source Sans Pro"/>
                <a:ea typeface="Source Sans Pro"/>
                <a:cs typeface="Source Sans Pro"/>
                <a:sym typeface="Source Sans Pro"/>
              </a:rPr>
              <a:t>CONFUSION MATRIX</a:t>
            </a:r>
          </a:p>
        </p:txBody>
      </p:sp>
      <p:sp>
        <p:nvSpPr>
          <p:cNvPr id="16" name="TextBox 16"/>
          <p:cNvSpPr txBox="1"/>
          <p:nvPr/>
        </p:nvSpPr>
        <p:spPr>
          <a:xfrm>
            <a:off x="3816910" y="5802389"/>
            <a:ext cx="10652706" cy="596924"/>
          </a:xfrm>
          <a:prstGeom prst="rect">
            <a:avLst/>
          </a:prstGeom>
        </p:spPr>
        <p:txBody>
          <a:bodyPr lIns="0" tIns="0" rIns="0" bIns="0" rtlCol="0" anchor="t">
            <a:spAutoFit/>
          </a:bodyPr>
          <a:lstStyle/>
          <a:p>
            <a:pPr algn="ctr">
              <a:lnSpc>
                <a:spcPts val="4900"/>
              </a:lnSpc>
            </a:pPr>
            <a:r>
              <a:rPr lang="en-US" sz="3500">
                <a:solidFill>
                  <a:srgbClr val="000000"/>
                </a:solidFill>
                <a:latin typeface="Source Sans Pro"/>
                <a:ea typeface="Source Sans Pro"/>
                <a:cs typeface="Source Sans Pro"/>
                <a:sym typeface="Source Sans Pro"/>
              </a:rPr>
              <a:t>BASED ON COMPARATIVE EXPERIMENTS</a:t>
            </a:r>
          </a:p>
        </p:txBody>
      </p:sp>
      <p:grpSp>
        <p:nvGrpSpPr>
          <p:cNvPr id="17" name="Group 17"/>
          <p:cNvGrpSpPr/>
          <p:nvPr/>
        </p:nvGrpSpPr>
        <p:grpSpPr>
          <a:xfrm>
            <a:off x="1136586" y="6728002"/>
            <a:ext cx="16014829" cy="2980116"/>
            <a:chOff x="0" y="0"/>
            <a:chExt cx="4217897" cy="784887"/>
          </a:xfrm>
        </p:grpSpPr>
        <p:sp>
          <p:nvSpPr>
            <p:cNvPr id="18" name="Freeform 18"/>
            <p:cNvSpPr/>
            <p:nvPr/>
          </p:nvSpPr>
          <p:spPr>
            <a:xfrm>
              <a:off x="0" y="0"/>
              <a:ext cx="4217897" cy="784887"/>
            </a:xfrm>
            <a:custGeom>
              <a:avLst/>
              <a:gdLst/>
              <a:ahLst/>
              <a:cxnLst/>
              <a:rect l="l" t="t" r="r" b="b"/>
              <a:pathLst>
                <a:path w="4217897" h="784887">
                  <a:moveTo>
                    <a:pt x="24655" y="0"/>
                  </a:moveTo>
                  <a:lnTo>
                    <a:pt x="4193242" y="0"/>
                  </a:lnTo>
                  <a:cubicBezTo>
                    <a:pt x="4206859" y="0"/>
                    <a:pt x="4217897" y="11038"/>
                    <a:pt x="4217897" y="24655"/>
                  </a:cubicBezTo>
                  <a:lnTo>
                    <a:pt x="4217897" y="760232"/>
                  </a:lnTo>
                  <a:cubicBezTo>
                    <a:pt x="4217897" y="766771"/>
                    <a:pt x="4215300" y="773042"/>
                    <a:pt x="4210676" y="777666"/>
                  </a:cubicBezTo>
                  <a:cubicBezTo>
                    <a:pt x="4206053" y="782289"/>
                    <a:pt x="4199782" y="784887"/>
                    <a:pt x="4193242" y="784887"/>
                  </a:cubicBezTo>
                  <a:lnTo>
                    <a:pt x="24655" y="784887"/>
                  </a:lnTo>
                  <a:cubicBezTo>
                    <a:pt x="18116" y="784887"/>
                    <a:pt x="11845" y="782289"/>
                    <a:pt x="7221" y="777666"/>
                  </a:cubicBezTo>
                  <a:cubicBezTo>
                    <a:pt x="2598" y="773042"/>
                    <a:pt x="0" y="766771"/>
                    <a:pt x="0" y="760232"/>
                  </a:cubicBezTo>
                  <a:lnTo>
                    <a:pt x="0" y="24655"/>
                  </a:lnTo>
                  <a:cubicBezTo>
                    <a:pt x="0" y="18116"/>
                    <a:pt x="2598" y="11845"/>
                    <a:pt x="7221" y="7221"/>
                  </a:cubicBezTo>
                  <a:cubicBezTo>
                    <a:pt x="11845" y="2598"/>
                    <a:pt x="18116" y="0"/>
                    <a:pt x="24655" y="0"/>
                  </a:cubicBezTo>
                  <a:close/>
                </a:path>
              </a:pathLst>
            </a:custGeom>
            <a:solidFill>
              <a:srgbClr val="004AAD"/>
            </a:solidFill>
          </p:spPr>
          <p:txBody>
            <a:bodyPr/>
            <a:lstStyle/>
            <a:p>
              <a:endParaRPr lang="ar-EG"/>
            </a:p>
          </p:txBody>
        </p:sp>
        <p:sp>
          <p:nvSpPr>
            <p:cNvPr id="19" name="TextBox 19"/>
            <p:cNvSpPr txBox="1"/>
            <p:nvPr/>
          </p:nvSpPr>
          <p:spPr>
            <a:xfrm>
              <a:off x="0" y="-47625"/>
              <a:ext cx="4217897" cy="832512"/>
            </a:xfrm>
            <a:prstGeom prst="rect">
              <a:avLst/>
            </a:prstGeom>
          </p:spPr>
          <p:txBody>
            <a:bodyPr lIns="50800" tIns="50800" rIns="50800" bIns="50800" rtlCol="0" anchor="ctr"/>
            <a:lstStyle/>
            <a:p>
              <a:pPr algn="ctr">
                <a:lnSpc>
                  <a:spcPts val="2659"/>
                </a:lnSpc>
              </a:pPr>
              <a:endParaRPr/>
            </a:p>
          </p:txBody>
        </p:sp>
      </p:grpSp>
      <p:sp>
        <p:nvSpPr>
          <p:cNvPr id="20" name="TextBox 20"/>
          <p:cNvSpPr txBox="1"/>
          <p:nvPr/>
        </p:nvSpPr>
        <p:spPr>
          <a:xfrm>
            <a:off x="1615259" y="7267111"/>
            <a:ext cx="15057482" cy="1835223"/>
          </a:xfrm>
          <a:prstGeom prst="rect">
            <a:avLst/>
          </a:prstGeom>
        </p:spPr>
        <p:txBody>
          <a:bodyPr lIns="0" tIns="0" rIns="0" bIns="0" rtlCol="0" anchor="t">
            <a:spAutoFit/>
          </a:bodyPr>
          <a:lstStyle/>
          <a:p>
            <a:pPr marL="755651" lvl="1" indent="-377825" algn="l">
              <a:lnSpc>
                <a:spcPts val="4900"/>
              </a:lnSpc>
              <a:buFont typeface="Arial"/>
              <a:buChar char="•"/>
            </a:pPr>
            <a:r>
              <a:rPr lang="en-US" sz="3500">
                <a:solidFill>
                  <a:srgbClr val="FFFFFF"/>
                </a:solidFill>
                <a:latin typeface="Source Sans Pro"/>
                <a:ea typeface="Source Sans Pro"/>
                <a:cs typeface="Source Sans Pro"/>
                <a:sym typeface="Source Sans Pro"/>
              </a:rPr>
              <a:t>EfficiENTNET OUTPERFORMED DENSENET AND RESNET</a:t>
            </a:r>
          </a:p>
          <a:p>
            <a:pPr marL="755651" lvl="1" indent="-377825" algn="l">
              <a:lnSpc>
                <a:spcPts val="4900"/>
              </a:lnSpc>
              <a:buFont typeface="Arial"/>
              <a:buChar char="•"/>
            </a:pPr>
            <a:r>
              <a:rPr lang="en-US" sz="3500">
                <a:solidFill>
                  <a:srgbClr val="FFFFFF"/>
                </a:solidFill>
                <a:latin typeface="Source Sans Pro"/>
                <a:ea typeface="Source Sans Pro"/>
                <a:cs typeface="Source Sans Pro"/>
                <a:sym typeface="Source Sans Pro"/>
              </a:rPr>
              <a:t>PROVIDED BETTER GENERALIZATION ON UNSEEN MRI SCANS</a:t>
            </a:r>
          </a:p>
          <a:p>
            <a:pPr marL="755651" lvl="1" indent="-377825" algn="l">
              <a:lnSpc>
                <a:spcPts val="4900"/>
              </a:lnSpc>
              <a:buFont typeface="Arial"/>
              <a:buChar char="•"/>
            </a:pPr>
            <a:r>
              <a:rPr lang="en-US" sz="3500">
                <a:solidFill>
                  <a:srgbClr val="FFFFFF"/>
                </a:solidFill>
                <a:latin typeface="Source Sans Pro"/>
                <a:ea typeface="Source Sans Pro"/>
                <a:cs typeface="Source Sans Pro"/>
                <a:sym typeface="Source Sans Pro"/>
              </a:rPr>
              <a:t>REQUIRED FEWER PARAMETERS WHILE MAINTAINING HIGH PERFORMANCE</a:t>
            </a:r>
          </a:p>
        </p:txBody>
      </p:sp>
      <p:grpSp>
        <p:nvGrpSpPr>
          <p:cNvPr id="21" name="Group 21"/>
          <p:cNvGrpSpPr/>
          <p:nvPr/>
        </p:nvGrpSpPr>
        <p:grpSpPr>
          <a:xfrm>
            <a:off x="6028283" y="4080223"/>
            <a:ext cx="6231433" cy="1063277"/>
            <a:chOff x="0" y="0"/>
            <a:chExt cx="1641201" cy="280040"/>
          </a:xfrm>
        </p:grpSpPr>
        <p:sp>
          <p:nvSpPr>
            <p:cNvPr id="22" name="Freeform 22"/>
            <p:cNvSpPr/>
            <p:nvPr/>
          </p:nvSpPr>
          <p:spPr>
            <a:xfrm>
              <a:off x="0" y="0"/>
              <a:ext cx="1641201" cy="280040"/>
            </a:xfrm>
            <a:custGeom>
              <a:avLst/>
              <a:gdLst/>
              <a:ahLst/>
              <a:cxnLst/>
              <a:rect l="l" t="t" r="r" b="b"/>
              <a:pathLst>
                <a:path w="1641201" h="280040">
                  <a:moveTo>
                    <a:pt x="63362" y="0"/>
                  </a:moveTo>
                  <a:lnTo>
                    <a:pt x="1577838" y="0"/>
                  </a:lnTo>
                  <a:cubicBezTo>
                    <a:pt x="1612832" y="0"/>
                    <a:pt x="1641201" y="28368"/>
                    <a:pt x="1641201" y="63362"/>
                  </a:cubicBezTo>
                  <a:lnTo>
                    <a:pt x="1641201" y="216678"/>
                  </a:lnTo>
                  <a:cubicBezTo>
                    <a:pt x="1641201" y="251672"/>
                    <a:pt x="1612832" y="280040"/>
                    <a:pt x="1577838" y="280040"/>
                  </a:cubicBezTo>
                  <a:lnTo>
                    <a:pt x="63362" y="280040"/>
                  </a:lnTo>
                  <a:cubicBezTo>
                    <a:pt x="28368" y="280040"/>
                    <a:pt x="0" y="251672"/>
                    <a:pt x="0" y="216678"/>
                  </a:cubicBezTo>
                  <a:lnTo>
                    <a:pt x="0" y="63362"/>
                  </a:lnTo>
                  <a:cubicBezTo>
                    <a:pt x="0" y="28368"/>
                    <a:pt x="28368" y="0"/>
                    <a:pt x="63362" y="0"/>
                  </a:cubicBezTo>
                  <a:close/>
                </a:path>
              </a:pathLst>
            </a:custGeom>
            <a:solidFill>
              <a:srgbClr val="004AAD"/>
            </a:solidFill>
          </p:spPr>
          <p:txBody>
            <a:bodyPr/>
            <a:lstStyle/>
            <a:p>
              <a:endParaRPr lang="ar-EG"/>
            </a:p>
          </p:txBody>
        </p:sp>
        <p:sp>
          <p:nvSpPr>
            <p:cNvPr id="23" name="TextBox 23"/>
            <p:cNvSpPr txBox="1"/>
            <p:nvPr/>
          </p:nvSpPr>
          <p:spPr>
            <a:xfrm>
              <a:off x="0" y="-47625"/>
              <a:ext cx="1641201" cy="327665"/>
            </a:xfrm>
            <a:prstGeom prst="rect">
              <a:avLst/>
            </a:prstGeom>
          </p:spPr>
          <p:txBody>
            <a:bodyPr lIns="50800" tIns="50800" rIns="50800" bIns="50800" rtlCol="0" anchor="ctr"/>
            <a:lstStyle/>
            <a:p>
              <a:pPr algn="ctr">
                <a:lnSpc>
                  <a:spcPts val="2659"/>
                </a:lnSpc>
              </a:pPr>
              <a:endParaRPr/>
            </a:p>
          </p:txBody>
        </p:sp>
      </p:grpSp>
      <p:sp>
        <p:nvSpPr>
          <p:cNvPr id="24" name="TextBox 24"/>
          <p:cNvSpPr txBox="1"/>
          <p:nvPr/>
        </p:nvSpPr>
        <p:spPr>
          <a:xfrm>
            <a:off x="6232140" y="4276927"/>
            <a:ext cx="5825194" cy="514311"/>
          </a:xfrm>
          <a:prstGeom prst="rect">
            <a:avLst/>
          </a:prstGeom>
        </p:spPr>
        <p:txBody>
          <a:bodyPr lIns="0" tIns="0" rIns="0" bIns="0" rtlCol="0" anchor="t">
            <a:spAutoFit/>
          </a:bodyPr>
          <a:lstStyle/>
          <a:p>
            <a:pPr algn="ctr">
              <a:lnSpc>
                <a:spcPts val="4200"/>
              </a:lnSpc>
            </a:pPr>
            <a:r>
              <a:rPr lang="en-US" sz="3000">
                <a:solidFill>
                  <a:srgbClr val="FFFFFF"/>
                </a:solidFill>
                <a:latin typeface="Source Sans Pro"/>
                <a:ea typeface="Source Sans Pro"/>
                <a:cs typeface="Source Sans Pro"/>
                <a:sym typeface="Source Sans Pro"/>
              </a:rPr>
              <a:t>MULTI-CLASS ROC–AUC CURVES</a:t>
            </a:r>
          </a:p>
        </p:txBody>
      </p:sp>
      <p:sp>
        <p:nvSpPr>
          <p:cNvPr id="25" name="TextBox 25"/>
          <p:cNvSpPr txBox="1"/>
          <p:nvPr/>
        </p:nvSpPr>
        <p:spPr>
          <a:xfrm>
            <a:off x="3816910" y="1627308"/>
            <a:ext cx="10652706" cy="596924"/>
          </a:xfrm>
          <a:prstGeom prst="rect">
            <a:avLst/>
          </a:prstGeom>
        </p:spPr>
        <p:txBody>
          <a:bodyPr lIns="0" tIns="0" rIns="0" bIns="0" rtlCol="0" anchor="t">
            <a:spAutoFit/>
          </a:bodyPr>
          <a:lstStyle/>
          <a:p>
            <a:pPr algn="ctr">
              <a:lnSpc>
                <a:spcPts val="4900"/>
              </a:lnSpc>
            </a:pPr>
            <a:r>
              <a:rPr lang="en-US" sz="3500">
                <a:solidFill>
                  <a:srgbClr val="000000"/>
                </a:solidFill>
                <a:latin typeface="Source Sans Pro"/>
                <a:ea typeface="Source Sans Pro"/>
                <a:cs typeface="Source Sans Pro"/>
                <a:sym typeface="Source Sans Pro"/>
              </a:rPr>
              <a:t>PERFORMANCE WAS EVALUATED USING</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8174549" y="-6830526"/>
            <a:ext cx="1938902" cy="14453488"/>
            <a:chOff x="0" y="0"/>
            <a:chExt cx="510657" cy="3806680"/>
          </a:xfrm>
        </p:grpSpPr>
        <p:sp>
          <p:nvSpPr>
            <p:cNvPr id="3" name="Freeform 3"/>
            <p:cNvSpPr/>
            <p:nvPr/>
          </p:nvSpPr>
          <p:spPr>
            <a:xfrm>
              <a:off x="0" y="0"/>
              <a:ext cx="510657" cy="3806680"/>
            </a:xfrm>
            <a:custGeom>
              <a:avLst/>
              <a:gdLst/>
              <a:ahLst/>
              <a:cxnLst/>
              <a:rect l="l" t="t" r="r" b="b"/>
              <a:pathLst>
                <a:path w="510657" h="3806680">
                  <a:moveTo>
                    <a:pt x="203640" y="0"/>
                  </a:moveTo>
                  <a:lnTo>
                    <a:pt x="307017" y="0"/>
                  </a:lnTo>
                  <a:cubicBezTo>
                    <a:pt x="361026" y="0"/>
                    <a:pt x="412823" y="21455"/>
                    <a:pt x="451013" y="59645"/>
                  </a:cubicBezTo>
                  <a:cubicBezTo>
                    <a:pt x="489203" y="97835"/>
                    <a:pt x="510657" y="149631"/>
                    <a:pt x="510657" y="203640"/>
                  </a:cubicBezTo>
                  <a:lnTo>
                    <a:pt x="510657" y="3603040"/>
                  </a:lnTo>
                  <a:cubicBezTo>
                    <a:pt x="510657" y="3657049"/>
                    <a:pt x="489203" y="3708845"/>
                    <a:pt x="451013" y="3747035"/>
                  </a:cubicBezTo>
                  <a:cubicBezTo>
                    <a:pt x="412823" y="3785225"/>
                    <a:pt x="361026" y="3806680"/>
                    <a:pt x="307017" y="3806680"/>
                  </a:cubicBezTo>
                  <a:lnTo>
                    <a:pt x="203640" y="3806680"/>
                  </a:lnTo>
                  <a:cubicBezTo>
                    <a:pt x="149631" y="3806680"/>
                    <a:pt x="97835" y="3785225"/>
                    <a:pt x="59645" y="3747035"/>
                  </a:cubicBezTo>
                  <a:cubicBezTo>
                    <a:pt x="21455" y="3708845"/>
                    <a:pt x="0" y="3657049"/>
                    <a:pt x="0" y="3603040"/>
                  </a:cubicBezTo>
                  <a:lnTo>
                    <a:pt x="0" y="203640"/>
                  </a:lnTo>
                  <a:cubicBezTo>
                    <a:pt x="0" y="149631"/>
                    <a:pt x="21455" y="97835"/>
                    <a:pt x="59645" y="59645"/>
                  </a:cubicBezTo>
                  <a:cubicBezTo>
                    <a:pt x="97835" y="21455"/>
                    <a:pt x="149631" y="0"/>
                    <a:pt x="203640" y="0"/>
                  </a:cubicBezTo>
                  <a:close/>
                </a:path>
              </a:pathLst>
            </a:custGeom>
            <a:solidFill>
              <a:srgbClr val="004AAD"/>
            </a:solidFill>
          </p:spPr>
          <p:txBody>
            <a:bodyPr/>
            <a:lstStyle/>
            <a:p>
              <a:endParaRPr lang="ar-EG"/>
            </a:p>
          </p:txBody>
        </p:sp>
        <p:sp>
          <p:nvSpPr>
            <p:cNvPr id="4" name="TextBox 4"/>
            <p:cNvSpPr txBox="1"/>
            <p:nvPr/>
          </p:nvSpPr>
          <p:spPr>
            <a:xfrm>
              <a:off x="0" y="-47625"/>
              <a:ext cx="510657" cy="3854305"/>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rot="5400000">
            <a:off x="8329191" y="2563101"/>
            <a:ext cx="1629618" cy="14453488"/>
            <a:chOff x="0" y="0"/>
            <a:chExt cx="429200" cy="3806680"/>
          </a:xfrm>
        </p:grpSpPr>
        <p:sp>
          <p:nvSpPr>
            <p:cNvPr id="6" name="Freeform 6"/>
            <p:cNvSpPr/>
            <p:nvPr/>
          </p:nvSpPr>
          <p:spPr>
            <a:xfrm>
              <a:off x="0" y="0"/>
              <a:ext cx="429200" cy="3806680"/>
            </a:xfrm>
            <a:custGeom>
              <a:avLst/>
              <a:gdLst/>
              <a:ahLst/>
              <a:cxnLst/>
              <a:rect l="l" t="t" r="r" b="b"/>
              <a:pathLst>
                <a:path w="429200" h="3806680">
                  <a:moveTo>
                    <a:pt x="214600" y="0"/>
                  </a:moveTo>
                  <a:lnTo>
                    <a:pt x="214600" y="0"/>
                  </a:lnTo>
                  <a:cubicBezTo>
                    <a:pt x="333120" y="0"/>
                    <a:pt x="429200" y="96080"/>
                    <a:pt x="429200" y="214600"/>
                  </a:cubicBezTo>
                  <a:lnTo>
                    <a:pt x="429200" y="3592080"/>
                  </a:lnTo>
                  <a:cubicBezTo>
                    <a:pt x="429200" y="3710600"/>
                    <a:pt x="333120" y="3806680"/>
                    <a:pt x="214600" y="3806680"/>
                  </a:cubicBezTo>
                  <a:lnTo>
                    <a:pt x="214600" y="3806680"/>
                  </a:lnTo>
                  <a:cubicBezTo>
                    <a:pt x="96080" y="3806680"/>
                    <a:pt x="0" y="3710600"/>
                    <a:pt x="0" y="3592080"/>
                  </a:cubicBezTo>
                  <a:lnTo>
                    <a:pt x="0" y="214600"/>
                  </a:lnTo>
                  <a:cubicBezTo>
                    <a:pt x="0" y="96080"/>
                    <a:pt x="96080" y="0"/>
                    <a:pt x="214600" y="0"/>
                  </a:cubicBezTo>
                  <a:close/>
                </a:path>
              </a:pathLst>
            </a:custGeom>
            <a:solidFill>
              <a:srgbClr val="004AAD"/>
            </a:solidFill>
          </p:spPr>
          <p:txBody>
            <a:bodyPr/>
            <a:lstStyle/>
            <a:p>
              <a:endParaRPr lang="ar-EG"/>
            </a:p>
          </p:txBody>
        </p:sp>
        <p:sp>
          <p:nvSpPr>
            <p:cNvPr id="7" name="TextBox 7"/>
            <p:cNvSpPr txBox="1"/>
            <p:nvPr/>
          </p:nvSpPr>
          <p:spPr>
            <a:xfrm>
              <a:off x="0" y="-47625"/>
              <a:ext cx="429200" cy="3854305"/>
            </a:xfrm>
            <a:prstGeom prst="rect">
              <a:avLst/>
            </a:prstGeom>
          </p:spPr>
          <p:txBody>
            <a:bodyPr lIns="50800" tIns="50800" rIns="50800" bIns="50800" rtlCol="0" anchor="ctr"/>
            <a:lstStyle/>
            <a:p>
              <a:pPr algn="ctr">
                <a:lnSpc>
                  <a:spcPts val="2659"/>
                </a:lnSpc>
              </a:pPr>
              <a:endParaRPr/>
            </a:p>
          </p:txBody>
        </p:sp>
      </p:grpSp>
      <p:sp>
        <p:nvSpPr>
          <p:cNvPr id="8" name="Freeform 8"/>
          <p:cNvSpPr/>
          <p:nvPr/>
        </p:nvSpPr>
        <p:spPr>
          <a:xfrm>
            <a:off x="645656" y="2598207"/>
            <a:ext cx="9186609" cy="5090585"/>
          </a:xfrm>
          <a:custGeom>
            <a:avLst/>
            <a:gdLst/>
            <a:ahLst/>
            <a:cxnLst/>
            <a:rect l="l" t="t" r="r" b="b"/>
            <a:pathLst>
              <a:path w="9186609" h="5090585">
                <a:moveTo>
                  <a:pt x="0" y="0"/>
                </a:moveTo>
                <a:lnTo>
                  <a:pt x="9186609" y="0"/>
                </a:lnTo>
                <a:lnTo>
                  <a:pt x="9186609" y="5090586"/>
                </a:lnTo>
                <a:lnTo>
                  <a:pt x="0" y="5090586"/>
                </a:lnTo>
                <a:lnTo>
                  <a:pt x="0" y="0"/>
                </a:lnTo>
                <a:close/>
              </a:path>
            </a:pathLst>
          </a:custGeom>
          <a:blipFill>
            <a:blip r:embed="rId2"/>
            <a:stretch>
              <a:fillRect/>
            </a:stretch>
          </a:blipFill>
          <a:ln w="38100" cap="rnd">
            <a:solidFill>
              <a:srgbClr val="000000"/>
            </a:solidFill>
            <a:prstDash val="solid"/>
            <a:round/>
          </a:ln>
        </p:spPr>
        <p:txBody>
          <a:bodyPr/>
          <a:lstStyle/>
          <a:p>
            <a:endParaRPr lang="ar-EG"/>
          </a:p>
        </p:txBody>
      </p:sp>
      <p:sp>
        <p:nvSpPr>
          <p:cNvPr id="9" name="Freeform 9"/>
          <p:cNvSpPr/>
          <p:nvPr/>
        </p:nvSpPr>
        <p:spPr>
          <a:xfrm>
            <a:off x="9832265" y="2024443"/>
            <a:ext cx="7810078" cy="6238113"/>
          </a:xfrm>
          <a:custGeom>
            <a:avLst/>
            <a:gdLst/>
            <a:ahLst/>
            <a:cxnLst/>
            <a:rect l="l" t="t" r="r" b="b"/>
            <a:pathLst>
              <a:path w="7810078" h="6238113">
                <a:moveTo>
                  <a:pt x="0" y="0"/>
                </a:moveTo>
                <a:lnTo>
                  <a:pt x="7810079" y="0"/>
                </a:lnTo>
                <a:lnTo>
                  <a:pt x="7810079" y="6238114"/>
                </a:lnTo>
                <a:lnTo>
                  <a:pt x="0" y="6238114"/>
                </a:lnTo>
                <a:lnTo>
                  <a:pt x="0" y="0"/>
                </a:lnTo>
                <a:close/>
              </a:path>
            </a:pathLst>
          </a:custGeom>
          <a:blipFill>
            <a:blip r:embed="rId3"/>
            <a:stretch>
              <a:fillRect/>
            </a:stretch>
          </a:blipFill>
          <a:ln w="38100" cap="rnd">
            <a:solidFill>
              <a:srgbClr val="000000"/>
            </a:solidFill>
            <a:prstDash val="solid"/>
            <a:round/>
          </a:ln>
        </p:spPr>
        <p:txBody>
          <a:bodyPr/>
          <a:lstStyle/>
          <a:p>
            <a:endParaRPr lang="ar-EG"/>
          </a:p>
        </p:txBody>
      </p:sp>
      <p:sp>
        <p:nvSpPr>
          <p:cNvPr id="10" name="TextBox 10"/>
          <p:cNvSpPr txBox="1"/>
          <p:nvPr/>
        </p:nvSpPr>
        <p:spPr>
          <a:xfrm>
            <a:off x="3539261" y="100892"/>
            <a:ext cx="11209478" cy="1057198"/>
          </a:xfrm>
          <a:prstGeom prst="rect">
            <a:avLst/>
          </a:prstGeom>
        </p:spPr>
        <p:txBody>
          <a:bodyPr lIns="0" tIns="0" rIns="0" bIns="0" rtlCol="0" anchor="t">
            <a:spAutoFit/>
          </a:bodyPr>
          <a:lstStyle/>
          <a:p>
            <a:pPr algn="ctr">
              <a:lnSpc>
                <a:spcPts val="4200"/>
              </a:lnSpc>
            </a:pPr>
            <a:r>
              <a:rPr lang="en-US" sz="3000">
                <a:solidFill>
                  <a:srgbClr val="FFFFFF"/>
                </a:solidFill>
                <a:latin typeface="Archivo Black"/>
                <a:ea typeface="Archivo Black"/>
                <a:cs typeface="Archivo Black"/>
                <a:sym typeface="Archivo Black"/>
              </a:rPr>
              <a:t>Confusion Matric &amp; Classification Report </a:t>
            </a:r>
          </a:p>
          <a:p>
            <a:pPr algn="ctr">
              <a:lnSpc>
                <a:spcPts val="4200"/>
              </a:lnSpc>
              <a:spcBef>
                <a:spcPct val="0"/>
              </a:spcBef>
            </a:pPr>
            <a:r>
              <a:rPr lang="en-US" sz="3000">
                <a:solidFill>
                  <a:srgbClr val="FFFFFF"/>
                </a:solidFill>
                <a:latin typeface="Archivo Black"/>
                <a:ea typeface="Archivo Black"/>
                <a:cs typeface="Archivo Black"/>
                <a:sym typeface="Archivo Black"/>
              </a:rPr>
              <a:t>(CatBoost)</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ar-EG"/>
          </a:p>
        </p:txBody>
      </p:sp>
      <p:grpSp>
        <p:nvGrpSpPr>
          <p:cNvPr id="3" name="Group 3"/>
          <p:cNvGrpSpPr/>
          <p:nvPr/>
        </p:nvGrpSpPr>
        <p:grpSpPr>
          <a:xfrm>
            <a:off x="11383194" y="5635795"/>
            <a:ext cx="5331887" cy="196674"/>
            <a:chOff x="0" y="0"/>
            <a:chExt cx="1404283" cy="51799"/>
          </a:xfrm>
        </p:grpSpPr>
        <p:sp>
          <p:nvSpPr>
            <p:cNvPr id="4" name="Freeform 4"/>
            <p:cNvSpPr/>
            <p:nvPr/>
          </p:nvSpPr>
          <p:spPr>
            <a:xfrm>
              <a:off x="0" y="0"/>
              <a:ext cx="1404283" cy="51799"/>
            </a:xfrm>
            <a:custGeom>
              <a:avLst/>
              <a:gdLst/>
              <a:ahLst/>
              <a:cxnLst/>
              <a:rect l="l" t="t" r="r" b="b"/>
              <a:pathLst>
                <a:path w="1404283" h="51799">
                  <a:moveTo>
                    <a:pt x="0" y="0"/>
                  </a:moveTo>
                  <a:lnTo>
                    <a:pt x="1404283" y="0"/>
                  </a:lnTo>
                  <a:lnTo>
                    <a:pt x="1404283" y="51799"/>
                  </a:lnTo>
                  <a:lnTo>
                    <a:pt x="0" y="51799"/>
                  </a:lnTo>
                  <a:close/>
                </a:path>
              </a:pathLst>
            </a:custGeom>
            <a:solidFill>
              <a:srgbClr val="004AAD"/>
            </a:solidFill>
          </p:spPr>
          <p:txBody>
            <a:bodyPr/>
            <a:lstStyle/>
            <a:p>
              <a:endParaRPr lang="ar-EG"/>
            </a:p>
          </p:txBody>
        </p:sp>
        <p:sp>
          <p:nvSpPr>
            <p:cNvPr id="5" name="TextBox 5"/>
            <p:cNvSpPr txBox="1"/>
            <p:nvPr/>
          </p:nvSpPr>
          <p:spPr>
            <a:xfrm>
              <a:off x="0" y="-47625"/>
              <a:ext cx="1404283" cy="99424"/>
            </a:xfrm>
            <a:prstGeom prst="rect">
              <a:avLst/>
            </a:prstGeom>
          </p:spPr>
          <p:txBody>
            <a:bodyPr lIns="50800" tIns="50800" rIns="50800" bIns="50800" rtlCol="0" anchor="ctr"/>
            <a:lstStyle/>
            <a:p>
              <a:pPr algn="ctr">
                <a:lnSpc>
                  <a:spcPts val="2659"/>
                </a:lnSpc>
              </a:pPr>
              <a:endParaRPr/>
            </a:p>
          </p:txBody>
        </p:sp>
      </p:grpSp>
      <p:sp>
        <p:nvSpPr>
          <p:cNvPr id="6" name="TextBox 6"/>
          <p:cNvSpPr txBox="1"/>
          <p:nvPr/>
        </p:nvSpPr>
        <p:spPr>
          <a:xfrm>
            <a:off x="10737502" y="4527380"/>
            <a:ext cx="6623270" cy="1108415"/>
          </a:xfrm>
          <a:prstGeom prst="rect">
            <a:avLst/>
          </a:prstGeom>
        </p:spPr>
        <p:txBody>
          <a:bodyPr lIns="0" tIns="0" rIns="0" bIns="0" rtlCol="0" anchor="t">
            <a:spAutoFit/>
          </a:bodyPr>
          <a:lstStyle/>
          <a:p>
            <a:pPr algn="ctr">
              <a:lnSpc>
                <a:spcPts val="9054"/>
              </a:lnSpc>
            </a:pPr>
            <a:r>
              <a:rPr lang="en-US" sz="6467">
                <a:solidFill>
                  <a:srgbClr val="004AAD"/>
                </a:solidFill>
                <a:latin typeface="League Spartan"/>
                <a:ea typeface="League Spartan"/>
                <a:cs typeface="League Spartan"/>
                <a:sym typeface="League Spartan"/>
              </a:rPr>
              <a:t>GRAD_CAM</a:t>
            </a:r>
          </a:p>
        </p:txBody>
      </p:sp>
      <p:sp>
        <p:nvSpPr>
          <p:cNvPr id="7" name="Freeform 7"/>
          <p:cNvSpPr/>
          <p:nvPr/>
        </p:nvSpPr>
        <p:spPr>
          <a:xfrm>
            <a:off x="1246701" y="501778"/>
            <a:ext cx="8876541" cy="9283445"/>
          </a:xfrm>
          <a:custGeom>
            <a:avLst/>
            <a:gdLst/>
            <a:ahLst/>
            <a:cxnLst/>
            <a:rect l="l" t="t" r="r" b="b"/>
            <a:pathLst>
              <a:path w="8876541" h="9283445">
                <a:moveTo>
                  <a:pt x="0" y="0"/>
                </a:moveTo>
                <a:lnTo>
                  <a:pt x="8876541" y="0"/>
                </a:lnTo>
                <a:lnTo>
                  <a:pt x="8876541" y="9283444"/>
                </a:lnTo>
                <a:lnTo>
                  <a:pt x="0" y="9283444"/>
                </a:lnTo>
                <a:lnTo>
                  <a:pt x="0" y="0"/>
                </a:lnTo>
                <a:close/>
              </a:path>
            </a:pathLst>
          </a:custGeom>
          <a:blipFill>
            <a:blip r:embed="rId3"/>
            <a:stretch>
              <a:fillRect/>
            </a:stretch>
          </a:blipFill>
          <a:ln w="38100" cap="rnd">
            <a:solidFill>
              <a:srgbClr val="000000"/>
            </a:solidFill>
            <a:prstDash val="solid"/>
            <a:round/>
          </a:ln>
        </p:spPr>
        <p:txBody>
          <a:bodyPr/>
          <a:lstStyle/>
          <a:p>
            <a:endParaRPr lang="ar-EG"/>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ar-EG"/>
          </a:p>
        </p:txBody>
      </p:sp>
      <p:sp>
        <p:nvSpPr>
          <p:cNvPr id="3" name="TextBox 3"/>
          <p:cNvSpPr txBox="1"/>
          <p:nvPr/>
        </p:nvSpPr>
        <p:spPr>
          <a:xfrm>
            <a:off x="1522247" y="828083"/>
            <a:ext cx="15243505" cy="1855823"/>
          </a:xfrm>
          <a:prstGeom prst="rect">
            <a:avLst/>
          </a:prstGeom>
        </p:spPr>
        <p:txBody>
          <a:bodyPr lIns="0" tIns="0" rIns="0" bIns="0" rtlCol="0" anchor="t">
            <a:spAutoFit/>
          </a:bodyPr>
          <a:lstStyle/>
          <a:p>
            <a:pPr algn="ctr">
              <a:lnSpc>
                <a:spcPts val="7431"/>
              </a:lnSpc>
            </a:pPr>
            <a:r>
              <a:rPr lang="en-US" sz="5308">
                <a:solidFill>
                  <a:srgbClr val="004AAD"/>
                </a:solidFill>
                <a:latin typeface="League Spartan"/>
                <a:ea typeface="League Spartan"/>
                <a:cs typeface="League Spartan"/>
                <a:sym typeface="League Spartan"/>
              </a:rPr>
              <a:t>ORIGINAL IMAGE &amp; GRAD_CAM &amp; ZOOMED REGION</a:t>
            </a:r>
          </a:p>
        </p:txBody>
      </p:sp>
      <p:sp>
        <p:nvSpPr>
          <p:cNvPr id="4" name="Freeform 4"/>
          <p:cNvSpPr/>
          <p:nvPr/>
        </p:nvSpPr>
        <p:spPr>
          <a:xfrm>
            <a:off x="1238685" y="2950837"/>
            <a:ext cx="15810629" cy="6403305"/>
          </a:xfrm>
          <a:custGeom>
            <a:avLst/>
            <a:gdLst/>
            <a:ahLst/>
            <a:cxnLst/>
            <a:rect l="l" t="t" r="r" b="b"/>
            <a:pathLst>
              <a:path w="15810629" h="6403305">
                <a:moveTo>
                  <a:pt x="0" y="0"/>
                </a:moveTo>
                <a:lnTo>
                  <a:pt x="15810630" y="0"/>
                </a:lnTo>
                <a:lnTo>
                  <a:pt x="15810630" y="6403305"/>
                </a:lnTo>
                <a:lnTo>
                  <a:pt x="0" y="6403305"/>
                </a:lnTo>
                <a:lnTo>
                  <a:pt x="0" y="0"/>
                </a:lnTo>
                <a:close/>
              </a:path>
            </a:pathLst>
          </a:custGeom>
          <a:blipFill>
            <a:blip r:embed="rId3"/>
            <a:stretch>
              <a:fillRect/>
            </a:stretch>
          </a:blipFill>
          <a:ln w="38100" cap="rnd">
            <a:solidFill>
              <a:srgbClr val="000000"/>
            </a:solidFill>
            <a:prstDash val="solid"/>
            <a:round/>
          </a:ln>
        </p:spPr>
        <p:txBody>
          <a:bodyPr/>
          <a:lstStyle/>
          <a:p>
            <a:endParaRPr lang="ar-EG"/>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ar-EG"/>
          </a:p>
        </p:txBody>
      </p:sp>
      <p:grpSp>
        <p:nvGrpSpPr>
          <p:cNvPr id="3" name="Group 3"/>
          <p:cNvGrpSpPr/>
          <p:nvPr/>
        </p:nvGrpSpPr>
        <p:grpSpPr>
          <a:xfrm>
            <a:off x="0" y="0"/>
            <a:ext cx="6379957" cy="10287000"/>
            <a:chOff x="0" y="0"/>
            <a:chExt cx="1680318" cy="2709333"/>
          </a:xfrm>
        </p:grpSpPr>
        <p:sp>
          <p:nvSpPr>
            <p:cNvPr id="4" name="Freeform 4"/>
            <p:cNvSpPr/>
            <p:nvPr/>
          </p:nvSpPr>
          <p:spPr>
            <a:xfrm>
              <a:off x="0" y="0"/>
              <a:ext cx="1680318" cy="2709333"/>
            </a:xfrm>
            <a:custGeom>
              <a:avLst/>
              <a:gdLst/>
              <a:ahLst/>
              <a:cxnLst/>
              <a:rect l="l" t="t" r="r" b="b"/>
              <a:pathLst>
                <a:path w="1680318" h="2709333">
                  <a:moveTo>
                    <a:pt x="0" y="0"/>
                  </a:moveTo>
                  <a:lnTo>
                    <a:pt x="1680318" y="0"/>
                  </a:lnTo>
                  <a:lnTo>
                    <a:pt x="1680318" y="2709333"/>
                  </a:lnTo>
                  <a:lnTo>
                    <a:pt x="0" y="2709333"/>
                  </a:lnTo>
                  <a:close/>
                </a:path>
              </a:pathLst>
            </a:custGeom>
            <a:solidFill>
              <a:srgbClr val="004AAD"/>
            </a:solidFill>
          </p:spPr>
          <p:txBody>
            <a:bodyPr/>
            <a:lstStyle/>
            <a:p>
              <a:endParaRPr lang="ar-EG"/>
            </a:p>
          </p:txBody>
        </p:sp>
        <p:sp>
          <p:nvSpPr>
            <p:cNvPr id="5" name="TextBox 5"/>
            <p:cNvSpPr txBox="1"/>
            <p:nvPr/>
          </p:nvSpPr>
          <p:spPr>
            <a:xfrm>
              <a:off x="0" y="-47625"/>
              <a:ext cx="1680318" cy="2756958"/>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5791725" y="1028700"/>
            <a:ext cx="934133" cy="934133"/>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5E5E5"/>
            </a:solidFill>
          </p:spPr>
          <p:txBody>
            <a:bodyPr/>
            <a:lstStyle/>
            <a:p>
              <a:endParaRPr lang="ar-EG"/>
            </a:p>
          </p:txBody>
        </p:sp>
        <p:sp>
          <p:nvSpPr>
            <p:cNvPr id="8" name="TextBox 8"/>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a:off x="5791725" y="3583093"/>
            <a:ext cx="934133" cy="934133"/>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5E5E5"/>
            </a:solidFill>
          </p:spPr>
          <p:txBody>
            <a:bodyPr/>
            <a:lstStyle/>
            <a:p>
              <a:endParaRPr lang="ar-EG"/>
            </a:p>
          </p:txBody>
        </p:sp>
        <p:sp>
          <p:nvSpPr>
            <p:cNvPr id="11" name="TextBox 11"/>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12" name="Group 12"/>
          <p:cNvGrpSpPr/>
          <p:nvPr/>
        </p:nvGrpSpPr>
        <p:grpSpPr>
          <a:xfrm>
            <a:off x="17622798" y="1910171"/>
            <a:ext cx="1601933" cy="6466659"/>
            <a:chOff x="0" y="0"/>
            <a:chExt cx="421908" cy="1703153"/>
          </a:xfrm>
        </p:grpSpPr>
        <p:sp>
          <p:nvSpPr>
            <p:cNvPr id="13" name="Freeform 13"/>
            <p:cNvSpPr/>
            <p:nvPr/>
          </p:nvSpPr>
          <p:spPr>
            <a:xfrm>
              <a:off x="0" y="0"/>
              <a:ext cx="421908" cy="1703153"/>
            </a:xfrm>
            <a:custGeom>
              <a:avLst/>
              <a:gdLst/>
              <a:ahLst/>
              <a:cxnLst/>
              <a:rect l="l" t="t" r="r" b="b"/>
              <a:pathLst>
                <a:path w="421908" h="1703153">
                  <a:moveTo>
                    <a:pt x="210954" y="0"/>
                  </a:moveTo>
                  <a:lnTo>
                    <a:pt x="210954" y="0"/>
                  </a:lnTo>
                  <a:cubicBezTo>
                    <a:pt x="266903" y="0"/>
                    <a:pt x="320560" y="22225"/>
                    <a:pt x="360121" y="61787"/>
                  </a:cubicBezTo>
                  <a:cubicBezTo>
                    <a:pt x="399683" y="101349"/>
                    <a:pt x="421908" y="155006"/>
                    <a:pt x="421908" y="210954"/>
                  </a:cubicBezTo>
                  <a:lnTo>
                    <a:pt x="421908" y="1492199"/>
                  </a:lnTo>
                  <a:cubicBezTo>
                    <a:pt x="421908" y="1548147"/>
                    <a:pt x="399683" y="1601804"/>
                    <a:pt x="360121" y="1641366"/>
                  </a:cubicBezTo>
                  <a:cubicBezTo>
                    <a:pt x="320560" y="1680928"/>
                    <a:pt x="266903" y="1703153"/>
                    <a:pt x="210954" y="1703153"/>
                  </a:cubicBezTo>
                  <a:lnTo>
                    <a:pt x="210954" y="1703153"/>
                  </a:lnTo>
                  <a:cubicBezTo>
                    <a:pt x="155006" y="1703153"/>
                    <a:pt x="101349" y="1680928"/>
                    <a:pt x="61787" y="1641366"/>
                  </a:cubicBezTo>
                  <a:cubicBezTo>
                    <a:pt x="22225" y="1601804"/>
                    <a:pt x="0" y="1548147"/>
                    <a:pt x="0" y="1492199"/>
                  </a:cubicBezTo>
                  <a:lnTo>
                    <a:pt x="0" y="210954"/>
                  </a:lnTo>
                  <a:cubicBezTo>
                    <a:pt x="0" y="155006"/>
                    <a:pt x="22225" y="101349"/>
                    <a:pt x="61787" y="61787"/>
                  </a:cubicBezTo>
                  <a:cubicBezTo>
                    <a:pt x="101349" y="22225"/>
                    <a:pt x="155006" y="0"/>
                    <a:pt x="210954" y="0"/>
                  </a:cubicBezTo>
                  <a:close/>
                </a:path>
              </a:pathLst>
            </a:custGeom>
            <a:solidFill>
              <a:srgbClr val="004AAD"/>
            </a:solidFill>
          </p:spPr>
          <p:txBody>
            <a:bodyPr/>
            <a:lstStyle/>
            <a:p>
              <a:endParaRPr lang="ar-EG"/>
            </a:p>
          </p:txBody>
        </p:sp>
        <p:sp>
          <p:nvSpPr>
            <p:cNvPr id="14" name="TextBox 14"/>
            <p:cNvSpPr txBox="1"/>
            <p:nvPr/>
          </p:nvSpPr>
          <p:spPr>
            <a:xfrm>
              <a:off x="0" y="-47625"/>
              <a:ext cx="421908" cy="1750778"/>
            </a:xfrm>
            <a:prstGeom prst="rect">
              <a:avLst/>
            </a:prstGeom>
          </p:spPr>
          <p:txBody>
            <a:bodyPr lIns="50800" tIns="50800" rIns="50800" bIns="50800" rtlCol="0" anchor="ctr"/>
            <a:lstStyle/>
            <a:p>
              <a:pPr algn="ctr">
                <a:lnSpc>
                  <a:spcPts val="2659"/>
                </a:lnSpc>
              </a:pPr>
              <a:endParaRPr/>
            </a:p>
          </p:txBody>
        </p:sp>
      </p:grpSp>
      <p:sp>
        <p:nvSpPr>
          <p:cNvPr id="15" name="TextBox 15"/>
          <p:cNvSpPr txBox="1"/>
          <p:nvPr/>
        </p:nvSpPr>
        <p:spPr>
          <a:xfrm>
            <a:off x="855307" y="4430037"/>
            <a:ext cx="4669344" cy="1285899"/>
          </a:xfrm>
          <a:prstGeom prst="rect">
            <a:avLst/>
          </a:prstGeom>
        </p:spPr>
        <p:txBody>
          <a:bodyPr lIns="0" tIns="0" rIns="0" bIns="0" rtlCol="0" anchor="t">
            <a:spAutoFit/>
          </a:bodyPr>
          <a:lstStyle/>
          <a:p>
            <a:pPr algn="ctr">
              <a:lnSpc>
                <a:spcPts val="10500"/>
              </a:lnSpc>
            </a:pPr>
            <a:r>
              <a:rPr lang="en-US" sz="7500" b="1">
                <a:solidFill>
                  <a:srgbClr val="FFFFFF"/>
                </a:solidFill>
                <a:latin typeface="League Spartan"/>
                <a:ea typeface="League Spartan"/>
                <a:cs typeface="League Spartan"/>
                <a:sym typeface="League Spartan"/>
              </a:rPr>
              <a:t>AGENDA</a:t>
            </a:r>
          </a:p>
        </p:txBody>
      </p:sp>
      <p:sp>
        <p:nvSpPr>
          <p:cNvPr id="16" name="TextBox 16"/>
          <p:cNvSpPr txBox="1"/>
          <p:nvPr/>
        </p:nvSpPr>
        <p:spPr>
          <a:xfrm>
            <a:off x="5849083" y="1176060"/>
            <a:ext cx="819418" cy="667989"/>
          </a:xfrm>
          <a:prstGeom prst="rect">
            <a:avLst/>
          </a:prstGeom>
        </p:spPr>
        <p:txBody>
          <a:bodyPr lIns="0" tIns="0" rIns="0" bIns="0" rtlCol="0" anchor="t">
            <a:spAutoFit/>
          </a:bodyPr>
          <a:lstStyle/>
          <a:p>
            <a:pPr algn="ctr">
              <a:lnSpc>
                <a:spcPts val="5501"/>
              </a:lnSpc>
            </a:pPr>
            <a:r>
              <a:rPr lang="en-US" sz="3929">
                <a:solidFill>
                  <a:srgbClr val="000000"/>
                </a:solidFill>
                <a:latin typeface="League Spartan"/>
                <a:ea typeface="League Spartan"/>
                <a:cs typeface="League Spartan"/>
                <a:sym typeface="League Spartan"/>
              </a:rPr>
              <a:t>1</a:t>
            </a:r>
          </a:p>
        </p:txBody>
      </p:sp>
      <p:sp>
        <p:nvSpPr>
          <p:cNvPr id="17" name="TextBox 17"/>
          <p:cNvSpPr txBox="1"/>
          <p:nvPr/>
        </p:nvSpPr>
        <p:spPr>
          <a:xfrm>
            <a:off x="5849083" y="3725968"/>
            <a:ext cx="819418" cy="668025"/>
          </a:xfrm>
          <a:prstGeom prst="rect">
            <a:avLst/>
          </a:prstGeom>
        </p:spPr>
        <p:txBody>
          <a:bodyPr lIns="0" tIns="0" rIns="0" bIns="0" rtlCol="0" anchor="t">
            <a:spAutoFit/>
          </a:bodyPr>
          <a:lstStyle/>
          <a:p>
            <a:pPr algn="ctr">
              <a:lnSpc>
                <a:spcPts val="5501"/>
              </a:lnSpc>
            </a:pPr>
            <a:r>
              <a:rPr lang="en-US" sz="3929" b="1">
                <a:solidFill>
                  <a:srgbClr val="000000"/>
                </a:solidFill>
                <a:latin typeface="League Spartan"/>
                <a:ea typeface="League Spartan"/>
                <a:cs typeface="League Spartan"/>
                <a:sym typeface="League Spartan"/>
              </a:rPr>
              <a:t>4</a:t>
            </a:r>
          </a:p>
        </p:txBody>
      </p:sp>
      <p:grpSp>
        <p:nvGrpSpPr>
          <p:cNvPr id="18" name="Group 18"/>
          <p:cNvGrpSpPr/>
          <p:nvPr/>
        </p:nvGrpSpPr>
        <p:grpSpPr>
          <a:xfrm>
            <a:off x="5791725" y="4779164"/>
            <a:ext cx="934133" cy="934133"/>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5E5E5"/>
            </a:solidFill>
          </p:spPr>
          <p:txBody>
            <a:bodyPr/>
            <a:lstStyle/>
            <a:p>
              <a:endParaRPr lang="ar-EG"/>
            </a:p>
          </p:txBody>
        </p:sp>
        <p:sp>
          <p:nvSpPr>
            <p:cNvPr id="20" name="TextBox 20"/>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21" name="Group 21"/>
          <p:cNvGrpSpPr/>
          <p:nvPr/>
        </p:nvGrpSpPr>
        <p:grpSpPr>
          <a:xfrm>
            <a:off x="5791725" y="6004733"/>
            <a:ext cx="934133" cy="934133"/>
            <a:chOff x="0" y="0"/>
            <a:chExt cx="812800" cy="812800"/>
          </a:xfrm>
        </p:grpSpPr>
        <p:sp>
          <p:nvSpPr>
            <p:cNvPr id="22" name="Freeform 2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5E5E5"/>
            </a:solidFill>
          </p:spPr>
          <p:txBody>
            <a:bodyPr/>
            <a:lstStyle/>
            <a:p>
              <a:endParaRPr lang="ar-EG"/>
            </a:p>
          </p:txBody>
        </p:sp>
        <p:sp>
          <p:nvSpPr>
            <p:cNvPr id="23" name="TextBox 23"/>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24" name="Group 24"/>
          <p:cNvGrpSpPr/>
          <p:nvPr/>
        </p:nvGrpSpPr>
        <p:grpSpPr>
          <a:xfrm>
            <a:off x="5791725" y="7305578"/>
            <a:ext cx="934133" cy="934133"/>
            <a:chOff x="0" y="0"/>
            <a:chExt cx="812800" cy="812800"/>
          </a:xfrm>
        </p:grpSpPr>
        <p:sp>
          <p:nvSpPr>
            <p:cNvPr id="25" name="Freeform 2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5E5E5"/>
            </a:solidFill>
          </p:spPr>
          <p:txBody>
            <a:bodyPr/>
            <a:lstStyle/>
            <a:p>
              <a:endParaRPr lang="ar-EG"/>
            </a:p>
          </p:txBody>
        </p:sp>
        <p:sp>
          <p:nvSpPr>
            <p:cNvPr id="26" name="TextBox 26"/>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sp>
        <p:nvSpPr>
          <p:cNvPr id="27" name="TextBox 27"/>
          <p:cNvSpPr txBox="1"/>
          <p:nvPr/>
        </p:nvSpPr>
        <p:spPr>
          <a:xfrm>
            <a:off x="5849083" y="4926523"/>
            <a:ext cx="819418" cy="668025"/>
          </a:xfrm>
          <a:prstGeom prst="rect">
            <a:avLst/>
          </a:prstGeom>
        </p:spPr>
        <p:txBody>
          <a:bodyPr lIns="0" tIns="0" rIns="0" bIns="0" rtlCol="0" anchor="t">
            <a:spAutoFit/>
          </a:bodyPr>
          <a:lstStyle/>
          <a:p>
            <a:pPr algn="ctr">
              <a:lnSpc>
                <a:spcPts val="5501"/>
              </a:lnSpc>
            </a:pPr>
            <a:r>
              <a:rPr lang="en-US" sz="3929" b="1">
                <a:solidFill>
                  <a:srgbClr val="000000"/>
                </a:solidFill>
                <a:latin typeface="League Spartan"/>
                <a:ea typeface="League Spartan"/>
                <a:cs typeface="League Spartan"/>
                <a:sym typeface="League Spartan"/>
              </a:rPr>
              <a:t>5</a:t>
            </a:r>
          </a:p>
        </p:txBody>
      </p:sp>
      <p:sp>
        <p:nvSpPr>
          <p:cNvPr id="28" name="TextBox 28"/>
          <p:cNvSpPr txBox="1"/>
          <p:nvPr/>
        </p:nvSpPr>
        <p:spPr>
          <a:xfrm>
            <a:off x="5849083" y="6147330"/>
            <a:ext cx="819418" cy="668025"/>
          </a:xfrm>
          <a:prstGeom prst="rect">
            <a:avLst/>
          </a:prstGeom>
        </p:spPr>
        <p:txBody>
          <a:bodyPr lIns="0" tIns="0" rIns="0" bIns="0" rtlCol="0" anchor="t">
            <a:spAutoFit/>
          </a:bodyPr>
          <a:lstStyle/>
          <a:p>
            <a:pPr algn="ctr">
              <a:lnSpc>
                <a:spcPts val="5501"/>
              </a:lnSpc>
            </a:pPr>
            <a:r>
              <a:rPr lang="en-US" sz="3929" b="1">
                <a:solidFill>
                  <a:srgbClr val="000000"/>
                </a:solidFill>
                <a:latin typeface="League Spartan"/>
                <a:ea typeface="League Spartan"/>
                <a:cs typeface="League Spartan"/>
                <a:sym typeface="League Spartan"/>
              </a:rPr>
              <a:t>6</a:t>
            </a:r>
          </a:p>
        </p:txBody>
      </p:sp>
      <p:sp>
        <p:nvSpPr>
          <p:cNvPr id="29" name="TextBox 29"/>
          <p:cNvSpPr txBox="1"/>
          <p:nvPr/>
        </p:nvSpPr>
        <p:spPr>
          <a:xfrm>
            <a:off x="5849083" y="7448453"/>
            <a:ext cx="819418" cy="668025"/>
          </a:xfrm>
          <a:prstGeom prst="rect">
            <a:avLst/>
          </a:prstGeom>
        </p:spPr>
        <p:txBody>
          <a:bodyPr lIns="0" tIns="0" rIns="0" bIns="0" rtlCol="0" anchor="t">
            <a:spAutoFit/>
          </a:bodyPr>
          <a:lstStyle/>
          <a:p>
            <a:pPr algn="ctr">
              <a:lnSpc>
                <a:spcPts val="5501"/>
              </a:lnSpc>
            </a:pPr>
            <a:r>
              <a:rPr lang="en-US" sz="3929" b="1">
                <a:solidFill>
                  <a:srgbClr val="000000"/>
                </a:solidFill>
                <a:latin typeface="League Spartan"/>
                <a:ea typeface="League Spartan"/>
                <a:cs typeface="League Spartan"/>
                <a:sym typeface="League Spartan"/>
              </a:rPr>
              <a:t>7</a:t>
            </a:r>
          </a:p>
        </p:txBody>
      </p:sp>
      <p:grpSp>
        <p:nvGrpSpPr>
          <p:cNvPr id="30" name="Group 30"/>
          <p:cNvGrpSpPr/>
          <p:nvPr/>
        </p:nvGrpSpPr>
        <p:grpSpPr>
          <a:xfrm>
            <a:off x="5791725" y="8534986"/>
            <a:ext cx="934133" cy="934133"/>
            <a:chOff x="0" y="0"/>
            <a:chExt cx="812800" cy="812800"/>
          </a:xfrm>
        </p:grpSpPr>
        <p:sp>
          <p:nvSpPr>
            <p:cNvPr id="31" name="Freeform 3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5E5E5"/>
            </a:solidFill>
          </p:spPr>
          <p:txBody>
            <a:bodyPr/>
            <a:lstStyle/>
            <a:p>
              <a:endParaRPr lang="ar-EG"/>
            </a:p>
          </p:txBody>
        </p:sp>
        <p:sp>
          <p:nvSpPr>
            <p:cNvPr id="32" name="TextBox 32"/>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sp>
        <p:nvSpPr>
          <p:cNvPr id="33" name="TextBox 33"/>
          <p:cNvSpPr txBox="1"/>
          <p:nvPr/>
        </p:nvSpPr>
        <p:spPr>
          <a:xfrm>
            <a:off x="5849083" y="8677861"/>
            <a:ext cx="819418" cy="668025"/>
          </a:xfrm>
          <a:prstGeom prst="rect">
            <a:avLst/>
          </a:prstGeom>
        </p:spPr>
        <p:txBody>
          <a:bodyPr lIns="0" tIns="0" rIns="0" bIns="0" rtlCol="0" anchor="t">
            <a:spAutoFit/>
          </a:bodyPr>
          <a:lstStyle/>
          <a:p>
            <a:pPr algn="ctr">
              <a:lnSpc>
                <a:spcPts val="5501"/>
              </a:lnSpc>
            </a:pPr>
            <a:r>
              <a:rPr lang="en-US" sz="3929" b="1">
                <a:solidFill>
                  <a:srgbClr val="000000"/>
                </a:solidFill>
                <a:latin typeface="League Spartan"/>
                <a:ea typeface="League Spartan"/>
                <a:cs typeface="League Spartan"/>
                <a:sym typeface="League Spartan"/>
              </a:rPr>
              <a:t>8</a:t>
            </a:r>
          </a:p>
        </p:txBody>
      </p:sp>
      <p:sp>
        <p:nvSpPr>
          <p:cNvPr id="34" name="TextBox 34"/>
          <p:cNvSpPr txBox="1"/>
          <p:nvPr/>
        </p:nvSpPr>
        <p:spPr>
          <a:xfrm>
            <a:off x="6913405" y="975093"/>
            <a:ext cx="4706720" cy="936572"/>
          </a:xfrm>
          <a:prstGeom prst="rect">
            <a:avLst/>
          </a:prstGeom>
        </p:spPr>
        <p:txBody>
          <a:bodyPr lIns="0" tIns="0" rIns="0" bIns="0" rtlCol="0" anchor="t">
            <a:spAutoFit/>
          </a:bodyPr>
          <a:lstStyle/>
          <a:p>
            <a:pPr algn="ctr">
              <a:lnSpc>
                <a:spcPts val="7699"/>
              </a:lnSpc>
              <a:spcBef>
                <a:spcPct val="0"/>
              </a:spcBef>
            </a:pPr>
            <a:r>
              <a:rPr lang="en-US" sz="5499">
                <a:solidFill>
                  <a:srgbClr val="000000"/>
                </a:solidFill>
                <a:latin typeface="Archivo Black"/>
                <a:ea typeface="Archivo Black"/>
                <a:cs typeface="Archivo Black"/>
                <a:sym typeface="Archivo Black"/>
              </a:rPr>
              <a:t>Introduction</a:t>
            </a:r>
          </a:p>
        </p:txBody>
      </p:sp>
      <p:sp>
        <p:nvSpPr>
          <p:cNvPr id="35" name="TextBox 35"/>
          <p:cNvSpPr txBox="1"/>
          <p:nvPr/>
        </p:nvSpPr>
        <p:spPr>
          <a:xfrm>
            <a:off x="7002460" y="3529486"/>
            <a:ext cx="5493815" cy="936572"/>
          </a:xfrm>
          <a:prstGeom prst="rect">
            <a:avLst/>
          </a:prstGeom>
        </p:spPr>
        <p:txBody>
          <a:bodyPr lIns="0" tIns="0" rIns="0" bIns="0" rtlCol="0" anchor="t">
            <a:spAutoFit/>
          </a:bodyPr>
          <a:lstStyle/>
          <a:p>
            <a:pPr algn="ctr">
              <a:lnSpc>
                <a:spcPts val="7699"/>
              </a:lnSpc>
              <a:spcBef>
                <a:spcPct val="0"/>
              </a:spcBef>
            </a:pPr>
            <a:r>
              <a:rPr lang="en-US" sz="5499">
                <a:solidFill>
                  <a:srgbClr val="000000"/>
                </a:solidFill>
                <a:latin typeface="Archivo Black"/>
                <a:ea typeface="Archivo Black"/>
                <a:cs typeface="Archivo Black"/>
                <a:sym typeface="Archivo Black"/>
              </a:rPr>
              <a:t>Preprocessing</a:t>
            </a:r>
          </a:p>
        </p:txBody>
      </p:sp>
      <p:sp>
        <p:nvSpPr>
          <p:cNvPr id="36" name="TextBox 36"/>
          <p:cNvSpPr txBox="1"/>
          <p:nvPr/>
        </p:nvSpPr>
        <p:spPr>
          <a:xfrm>
            <a:off x="7002460" y="4725557"/>
            <a:ext cx="2716174" cy="936572"/>
          </a:xfrm>
          <a:prstGeom prst="rect">
            <a:avLst/>
          </a:prstGeom>
        </p:spPr>
        <p:txBody>
          <a:bodyPr lIns="0" tIns="0" rIns="0" bIns="0" rtlCol="0" anchor="t">
            <a:spAutoFit/>
          </a:bodyPr>
          <a:lstStyle/>
          <a:p>
            <a:pPr algn="ctr">
              <a:lnSpc>
                <a:spcPts val="7699"/>
              </a:lnSpc>
              <a:spcBef>
                <a:spcPct val="0"/>
              </a:spcBef>
            </a:pPr>
            <a:r>
              <a:rPr lang="en-US" sz="5499">
                <a:solidFill>
                  <a:srgbClr val="000000"/>
                </a:solidFill>
                <a:latin typeface="Archivo Black"/>
                <a:ea typeface="Archivo Black"/>
                <a:cs typeface="Archivo Black"/>
                <a:sym typeface="Archivo Black"/>
              </a:rPr>
              <a:t>Models</a:t>
            </a:r>
          </a:p>
        </p:txBody>
      </p:sp>
      <p:sp>
        <p:nvSpPr>
          <p:cNvPr id="37" name="TextBox 37"/>
          <p:cNvSpPr txBox="1"/>
          <p:nvPr/>
        </p:nvSpPr>
        <p:spPr>
          <a:xfrm>
            <a:off x="7002460" y="5951126"/>
            <a:ext cx="4212199" cy="936572"/>
          </a:xfrm>
          <a:prstGeom prst="rect">
            <a:avLst/>
          </a:prstGeom>
        </p:spPr>
        <p:txBody>
          <a:bodyPr wrap="square" lIns="0" tIns="0" rIns="0" bIns="0" rtlCol="0" anchor="t">
            <a:spAutoFit/>
          </a:bodyPr>
          <a:lstStyle/>
          <a:p>
            <a:pPr algn="ctr">
              <a:lnSpc>
                <a:spcPts val="7699"/>
              </a:lnSpc>
              <a:spcBef>
                <a:spcPct val="0"/>
              </a:spcBef>
            </a:pPr>
            <a:r>
              <a:rPr lang="en-US" sz="5499" dirty="0">
                <a:solidFill>
                  <a:srgbClr val="000000"/>
                </a:solidFill>
                <a:latin typeface="Archivo Black"/>
                <a:ea typeface="Archivo Black"/>
                <a:cs typeface="Archivo Black"/>
                <a:sym typeface="Archivo Black"/>
              </a:rPr>
              <a:t>Evaluation</a:t>
            </a:r>
          </a:p>
        </p:txBody>
      </p:sp>
      <p:sp>
        <p:nvSpPr>
          <p:cNvPr id="38" name="TextBox 38"/>
          <p:cNvSpPr txBox="1"/>
          <p:nvPr/>
        </p:nvSpPr>
        <p:spPr>
          <a:xfrm>
            <a:off x="7002459" y="7251971"/>
            <a:ext cx="4617665" cy="936572"/>
          </a:xfrm>
          <a:prstGeom prst="rect">
            <a:avLst/>
          </a:prstGeom>
        </p:spPr>
        <p:txBody>
          <a:bodyPr wrap="square" lIns="0" tIns="0" rIns="0" bIns="0" rtlCol="0" anchor="t">
            <a:spAutoFit/>
          </a:bodyPr>
          <a:lstStyle/>
          <a:p>
            <a:pPr algn="ctr">
              <a:lnSpc>
                <a:spcPts val="7699"/>
              </a:lnSpc>
              <a:spcBef>
                <a:spcPct val="0"/>
              </a:spcBef>
            </a:pPr>
            <a:r>
              <a:rPr lang="en-US" sz="5499" dirty="0">
                <a:solidFill>
                  <a:srgbClr val="000000"/>
                </a:solidFill>
                <a:latin typeface="Archivo Black"/>
                <a:ea typeface="Archivo Black"/>
                <a:cs typeface="Archivo Black"/>
                <a:sym typeface="Archivo Black"/>
              </a:rPr>
              <a:t>Deployment</a:t>
            </a:r>
          </a:p>
        </p:txBody>
      </p:sp>
      <p:sp>
        <p:nvSpPr>
          <p:cNvPr id="39" name="TextBox 39"/>
          <p:cNvSpPr txBox="1"/>
          <p:nvPr/>
        </p:nvSpPr>
        <p:spPr>
          <a:xfrm>
            <a:off x="7002460" y="8481379"/>
            <a:ext cx="4351340" cy="936572"/>
          </a:xfrm>
          <a:prstGeom prst="rect">
            <a:avLst/>
          </a:prstGeom>
        </p:spPr>
        <p:txBody>
          <a:bodyPr wrap="square" lIns="0" tIns="0" rIns="0" bIns="0" rtlCol="0" anchor="t">
            <a:spAutoFit/>
          </a:bodyPr>
          <a:lstStyle/>
          <a:p>
            <a:pPr algn="ctr">
              <a:lnSpc>
                <a:spcPts val="7699"/>
              </a:lnSpc>
              <a:spcBef>
                <a:spcPct val="0"/>
              </a:spcBef>
            </a:pPr>
            <a:r>
              <a:rPr lang="en-US" sz="5499" dirty="0">
                <a:solidFill>
                  <a:srgbClr val="000000"/>
                </a:solidFill>
                <a:latin typeface="Archivo Black"/>
                <a:ea typeface="Archivo Black"/>
                <a:cs typeface="Archivo Black"/>
                <a:sym typeface="Archivo Black"/>
              </a:rPr>
              <a:t>Conclusion</a:t>
            </a:r>
          </a:p>
        </p:txBody>
      </p:sp>
      <p:grpSp>
        <p:nvGrpSpPr>
          <p:cNvPr id="40" name="Group 40"/>
          <p:cNvGrpSpPr/>
          <p:nvPr/>
        </p:nvGrpSpPr>
        <p:grpSpPr>
          <a:xfrm>
            <a:off x="5791725" y="2306061"/>
            <a:ext cx="934133" cy="934133"/>
            <a:chOff x="0" y="0"/>
            <a:chExt cx="812800" cy="812800"/>
          </a:xfrm>
        </p:grpSpPr>
        <p:sp>
          <p:nvSpPr>
            <p:cNvPr id="41" name="Freeform 4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5E5E5"/>
            </a:solidFill>
          </p:spPr>
          <p:txBody>
            <a:bodyPr/>
            <a:lstStyle/>
            <a:p>
              <a:endParaRPr lang="ar-EG"/>
            </a:p>
          </p:txBody>
        </p:sp>
        <p:sp>
          <p:nvSpPr>
            <p:cNvPr id="42" name="TextBox 42"/>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sp>
        <p:nvSpPr>
          <p:cNvPr id="43" name="TextBox 43"/>
          <p:cNvSpPr txBox="1"/>
          <p:nvPr/>
        </p:nvSpPr>
        <p:spPr>
          <a:xfrm>
            <a:off x="5849083" y="2448658"/>
            <a:ext cx="819418" cy="667989"/>
          </a:xfrm>
          <a:prstGeom prst="rect">
            <a:avLst/>
          </a:prstGeom>
        </p:spPr>
        <p:txBody>
          <a:bodyPr lIns="0" tIns="0" rIns="0" bIns="0" rtlCol="0" anchor="t">
            <a:spAutoFit/>
          </a:bodyPr>
          <a:lstStyle/>
          <a:p>
            <a:pPr algn="ctr">
              <a:lnSpc>
                <a:spcPts val="5501"/>
              </a:lnSpc>
            </a:pPr>
            <a:r>
              <a:rPr lang="en-US" sz="3929" b="1">
                <a:solidFill>
                  <a:srgbClr val="000000"/>
                </a:solidFill>
                <a:latin typeface="League Spartan"/>
                <a:ea typeface="League Spartan"/>
                <a:cs typeface="League Spartan"/>
                <a:sym typeface="League Spartan"/>
              </a:rPr>
              <a:t>2</a:t>
            </a:r>
          </a:p>
        </p:txBody>
      </p:sp>
      <p:sp>
        <p:nvSpPr>
          <p:cNvPr id="44" name="TextBox 44"/>
          <p:cNvSpPr txBox="1"/>
          <p:nvPr/>
        </p:nvSpPr>
        <p:spPr>
          <a:xfrm>
            <a:off x="7002460" y="2252454"/>
            <a:ext cx="3232353" cy="936572"/>
          </a:xfrm>
          <a:prstGeom prst="rect">
            <a:avLst/>
          </a:prstGeom>
        </p:spPr>
        <p:txBody>
          <a:bodyPr lIns="0" tIns="0" rIns="0" bIns="0" rtlCol="0" anchor="t">
            <a:spAutoFit/>
          </a:bodyPr>
          <a:lstStyle/>
          <a:p>
            <a:pPr algn="ctr">
              <a:lnSpc>
                <a:spcPts val="7699"/>
              </a:lnSpc>
              <a:spcBef>
                <a:spcPct val="0"/>
              </a:spcBef>
            </a:pPr>
            <a:r>
              <a:rPr lang="en-US" sz="5499">
                <a:solidFill>
                  <a:srgbClr val="000000"/>
                </a:solidFill>
                <a:latin typeface="Archivo Black"/>
                <a:ea typeface="Archivo Black"/>
                <a:cs typeface="Archivo Black"/>
                <a:sym typeface="Archivo Black"/>
              </a:rPr>
              <a:t>Analysis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ar-EG"/>
          </a:p>
        </p:txBody>
      </p:sp>
      <p:grpSp>
        <p:nvGrpSpPr>
          <p:cNvPr id="3" name="Group 3"/>
          <p:cNvGrpSpPr/>
          <p:nvPr/>
        </p:nvGrpSpPr>
        <p:grpSpPr>
          <a:xfrm>
            <a:off x="-257175" y="5077877"/>
            <a:ext cx="18802350" cy="2006600"/>
            <a:chOff x="0" y="0"/>
            <a:chExt cx="4952059" cy="528487"/>
          </a:xfrm>
        </p:grpSpPr>
        <p:sp>
          <p:nvSpPr>
            <p:cNvPr id="4" name="Freeform 4"/>
            <p:cNvSpPr/>
            <p:nvPr/>
          </p:nvSpPr>
          <p:spPr>
            <a:xfrm>
              <a:off x="0" y="0"/>
              <a:ext cx="4952059" cy="528487"/>
            </a:xfrm>
            <a:custGeom>
              <a:avLst/>
              <a:gdLst/>
              <a:ahLst/>
              <a:cxnLst/>
              <a:rect l="l" t="t" r="r" b="b"/>
              <a:pathLst>
                <a:path w="4952059" h="528487">
                  <a:moveTo>
                    <a:pt x="20999" y="0"/>
                  </a:moveTo>
                  <a:lnTo>
                    <a:pt x="4931060" y="0"/>
                  </a:lnTo>
                  <a:cubicBezTo>
                    <a:pt x="4936629" y="0"/>
                    <a:pt x="4941970" y="2212"/>
                    <a:pt x="4945909" y="6151"/>
                  </a:cubicBezTo>
                  <a:cubicBezTo>
                    <a:pt x="4949847" y="10089"/>
                    <a:pt x="4952059" y="15430"/>
                    <a:pt x="4952059" y="20999"/>
                  </a:cubicBezTo>
                  <a:lnTo>
                    <a:pt x="4952059" y="507488"/>
                  </a:lnTo>
                  <a:cubicBezTo>
                    <a:pt x="4952059" y="519086"/>
                    <a:pt x="4942658" y="528487"/>
                    <a:pt x="4931060" y="528487"/>
                  </a:cubicBezTo>
                  <a:lnTo>
                    <a:pt x="20999" y="528487"/>
                  </a:lnTo>
                  <a:cubicBezTo>
                    <a:pt x="15430" y="528487"/>
                    <a:pt x="10089" y="526275"/>
                    <a:pt x="6151" y="522337"/>
                  </a:cubicBezTo>
                  <a:cubicBezTo>
                    <a:pt x="2212" y="518399"/>
                    <a:pt x="0" y="513057"/>
                    <a:pt x="0" y="507488"/>
                  </a:cubicBezTo>
                  <a:lnTo>
                    <a:pt x="0" y="20999"/>
                  </a:lnTo>
                  <a:cubicBezTo>
                    <a:pt x="0" y="15430"/>
                    <a:pt x="2212" y="10089"/>
                    <a:pt x="6151" y="6151"/>
                  </a:cubicBezTo>
                  <a:cubicBezTo>
                    <a:pt x="10089" y="2212"/>
                    <a:pt x="15430" y="0"/>
                    <a:pt x="20999" y="0"/>
                  </a:cubicBezTo>
                  <a:close/>
                </a:path>
              </a:pathLst>
            </a:custGeom>
            <a:solidFill>
              <a:srgbClr val="004AAD"/>
            </a:solidFill>
          </p:spPr>
          <p:txBody>
            <a:bodyPr/>
            <a:lstStyle/>
            <a:p>
              <a:endParaRPr lang="ar-EG"/>
            </a:p>
          </p:txBody>
        </p:sp>
        <p:sp>
          <p:nvSpPr>
            <p:cNvPr id="5" name="TextBox 5"/>
            <p:cNvSpPr txBox="1"/>
            <p:nvPr/>
          </p:nvSpPr>
          <p:spPr>
            <a:xfrm>
              <a:off x="0" y="-47625"/>
              <a:ext cx="4952059" cy="576112"/>
            </a:xfrm>
            <a:prstGeom prst="rect">
              <a:avLst/>
            </a:prstGeom>
          </p:spPr>
          <p:txBody>
            <a:bodyPr lIns="50800" tIns="50800" rIns="50800" bIns="50800" rtlCol="0" anchor="ctr"/>
            <a:lstStyle/>
            <a:p>
              <a:pPr algn="ctr">
                <a:lnSpc>
                  <a:spcPts val="2659"/>
                </a:lnSpc>
              </a:pPr>
              <a:endParaRPr/>
            </a:p>
          </p:txBody>
        </p:sp>
      </p:grpSp>
      <p:sp>
        <p:nvSpPr>
          <p:cNvPr id="6" name="TextBox 6"/>
          <p:cNvSpPr txBox="1"/>
          <p:nvPr/>
        </p:nvSpPr>
        <p:spPr>
          <a:xfrm>
            <a:off x="3321814" y="5396806"/>
            <a:ext cx="11644372" cy="1235392"/>
          </a:xfrm>
          <a:prstGeom prst="rect">
            <a:avLst/>
          </a:prstGeom>
        </p:spPr>
        <p:txBody>
          <a:bodyPr lIns="0" tIns="0" rIns="0" bIns="0" rtlCol="0" anchor="t">
            <a:spAutoFit/>
          </a:bodyPr>
          <a:lstStyle/>
          <a:p>
            <a:pPr algn="ctr">
              <a:lnSpc>
                <a:spcPts val="10132"/>
              </a:lnSpc>
            </a:pPr>
            <a:r>
              <a:rPr lang="en-US" sz="7237">
                <a:solidFill>
                  <a:srgbClr val="FFFFFF"/>
                </a:solidFill>
                <a:latin typeface="League Spartan"/>
                <a:ea typeface="League Spartan"/>
                <a:cs typeface="League Spartan"/>
                <a:sym typeface="League Spartan"/>
              </a:rPr>
              <a:t>DEPLOYMENT</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820162" y="1910171"/>
            <a:ext cx="1601933" cy="6466659"/>
            <a:chOff x="0" y="0"/>
            <a:chExt cx="421908" cy="1703153"/>
          </a:xfrm>
        </p:grpSpPr>
        <p:sp>
          <p:nvSpPr>
            <p:cNvPr id="3" name="Freeform 3"/>
            <p:cNvSpPr/>
            <p:nvPr/>
          </p:nvSpPr>
          <p:spPr>
            <a:xfrm>
              <a:off x="0" y="0"/>
              <a:ext cx="421908" cy="1703153"/>
            </a:xfrm>
            <a:custGeom>
              <a:avLst/>
              <a:gdLst/>
              <a:ahLst/>
              <a:cxnLst/>
              <a:rect l="l" t="t" r="r" b="b"/>
              <a:pathLst>
                <a:path w="421908" h="1703153">
                  <a:moveTo>
                    <a:pt x="210954" y="0"/>
                  </a:moveTo>
                  <a:lnTo>
                    <a:pt x="210954" y="0"/>
                  </a:lnTo>
                  <a:cubicBezTo>
                    <a:pt x="266903" y="0"/>
                    <a:pt x="320560" y="22225"/>
                    <a:pt x="360121" y="61787"/>
                  </a:cubicBezTo>
                  <a:cubicBezTo>
                    <a:pt x="399683" y="101349"/>
                    <a:pt x="421908" y="155006"/>
                    <a:pt x="421908" y="210954"/>
                  </a:cubicBezTo>
                  <a:lnTo>
                    <a:pt x="421908" y="1492199"/>
                  </a:lnTo>
                  <a:cubicBezTo>
                    <a:pt x="421908" y="1548147"/>
                    <a:pt x="399683" y="1601804"/>
                    <a:pt x="360121" y="1641366"/>
                  </a:cubicBezTo>
                  <a:cubicBezTo>
                    <a:pt x="320560" y="1680928"/>
                    <a:pt x="266903" y="1703153"/>
                    <a:pt x="210954" y="1703153"/>
                  </a:cubicBezTo>
                  <a:lnTo>
                    <a:pt x="210954" y="1703153"/>
                  </a:lnTo>
                  <a:cubicBezTo>
                    <a:pt x="155006" y="1703153"/>
                    <a:pt x="101349" y="1680928"/>
                    <a:pt x="61787" y="1641366"/>
                  </a:cubicBezTo>
                  <a:cubicBezTo>
                    <a:pt x="22225" y="1601804"/>
                    <a:pt x="0" y="1548147"/>
                    <a:pt x="0" y="1492199"/>
                  </a:cubicBezTo>
                  <a:lnTo>
                    <a:pt x="0" y="210954"/>
                  </a:lnTo>
                  <a:cubicBezTo>
                    <a:pt x="0" y="155006"/>
                    <a:pt x="22225" y="101349"/>
                    <a:pt x="61787" y="61787"/>
                  </a:cubicBezTo>
                  <a:cubicBezTo>
                    <a:pt x="101349" y="22225"/>
                    <a:pt x="155006" y="0"/>
                    <a:pt x="210954" y="0"/>
                  </a:cubicBezTo>
                  <a:close/>
                </a:path>
              </a:pathLst>
            </a:custGeom>
            <a:solidFill>
              <a:srgbClr val="004AAD"/>
            </a:solidFill>
          </p:spPr>
          <p:txBody>
            <a:bodyPr/>
            <a:lstStyle/>
            <a:p>
              <a:endParaRPr lang="ar-EG"/>
            </a:p>
          </p:txBody>
        </p:sp>
        <p:sp>
          <p:nvSpPr>
            <p:cNvPr id="4" name="TextBox 4"/>
            <p:cNvSpPr txBox="1"/>
            <p:nvPr/>
          </p:nvSpPr>
          <p:spPr>
            <a:xfrm>
              <a:off x="0" y="-47625"/>
              <a:ext cx="421908" cy="1750778"/>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rot="5400000">
            <a:off x="8343034" y="-6665636"/>
            <a:ext cx="1601933" cy="14453488"/>
            <a:chOff x="0" y="0"/>
            <a:chExt cx="421908" cy="3806680"/>
          </a:xfrm>
        </p:grpSpPr>
        <p:sp>
          <p:nvSpPr>
            <p:cNvPr id="6" name="Freeform 6"/>
            <p:cNvSpPr/>
            <p:nvPr/>
          </p:nvSpPr>
          <p:spPr>
            <a:xfrm>
              <a:off x="0" y="0"/>
              <a:ext cx="421908" cy="3806680"/>
            </a:xfrm>
            <a:custGeom>
              <a:avLst/>
              <a:gdLst/>
              <a:ahLst/>
              <a:cxnLst/>
              <a:rect l="l" t="t" r="r" b="b"/>
              <a:pathLst>
                <a:path w="421908" h="3806680">
                  <a:moveTo>
                    <a:pt x="210954" y="0"/>
                  </a:moveTo>
                  <a:lnTo>
                    <a:pt x="210954" y="0"/>
                  </a:lnTo>
                  <a:cubicBezTo>
                    <a:pt x="266903" y="0"/>
                    <a:pt x="320560" y="22225"/>
                    <a:pt x="360121" y="61787"/>
                  </a:cubicBezTo>
                  <a:cubicBezTo>
                    <a:pt x="399683" y="101349"/>
                    <a:pt x="421908" y="155006"/>
                    <a:pt x="421908" y="210954"/>
                  </a:cubicBezTo>
                  <a:lnTo>
                    <a:pt x="421908" y="3595726"/>
                  </a:lnTo>
                  <a:cubicBezTo>
                    <a:pt x="421908" y="3651674"/>
                    <a:pt x="399683" y="3705332"/>
                    <a:pt x="360121" y="3744893"/>
                  </a:cubicBezTo>
                  <a:cubicBezTo>
                    <a:pt x="320560" y="3784455"/>
                    <a:pt x="266903" y="3806680"/>
                    <a:pt x="210954" y="3806680"/>
                  </a:cubicBezTo>
                  <a:lnTo>
                    <a:pt x="210954" y="3806680"/>
                  </a:lnTo>
                  <a:cubicBezTo>
                    <a:pt x="155006" y="3806680"/>
                    <a:pt x="101349" y="3784455"/>
                    <a:pt x="61787" y="3744893"/>
                  </a:cubicBezTo>
                  <a:cubicBezTo>
                    <a:pt x="22225" y="3705332"/>
                    <a:pt x="0" y="3651674"/>
                    <a:pt x="0" y="3595726"/>
                  </a:cubicBezTo>
                  <a:lnTo>
                    <a:pt x="0" y="210954"/>
                  </a:lnTo>
                  <a:cubicBezTo>
                    <a:pt x="0" y="155006"/>
                    <a:pt x="22225" y="101349"/>
                    <a:pt x="61787" y="61787"/>
                  </a:cubicBezTo>
                  <a:cubicBezTo>
                    <a:pt x="101349" y="22225"/>
                    <a:pt x="155006" y="0"/>
                    <a:pt x="210954" y="0"/>
                  </a:cubicBezTo>
                  <a:close/>
                </a:path>
              </a:pathLst>
            </a:custGeom>
            <a:solidFill>
              <a:srgbClr val="004AAD"/>
            </a:solidFill>
          </p:spPr>
          <p:txBody>
            <a:bodyPr/>
            <a:lstStyle/>
            <a:p>
              <a:endParaRPr lang="ar-EG"/>
            </a:p>
          </p:txBody>
        </p:sp>
        <p:sp>
          <p:nvSpPr>
            <p:cNvPr id="7" name="TextBox 7"/>
            <p:cNvSpPr txBox="1"/>
            <p:nvPr/>
          </p:nvSpPr>
          <p:spPr>
            <a:xfrm>
              <a:off x="0" y="-47625"/>
              <a:ext cx="421908" cy="3854305"/>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132072" y="1910171"/>
            <a:ext cx="1601933" cy="6466659"/>
            <a:chOff x="0" y="0"/>
            <a:chExt cx="421908" cy="1703153"/>
          </a:xfrm>
        </p:grpSpPr>
        <p:sp>
          <p:nvSpPr>
            <p:cNvPr id="9" name="Freeform 9"/>
            <p:cNvSpPr/>
            <p:nvPr/>
          </p:nvSpPr>
          <p:spPr>
            <a:xfrm>
              <a:off x="0" y="0"/>
              <a:ext cx="421908" cy="1703153"/>
            </a:xfrm>
            <a:custGeom>
              <a:avLst/>
              <a:gdLst/>
              <a:ahLst/>
              <a:cxnLst/>
              <a:rect l="l" t="t" r="r" b="b"/>
              <a:pathLst>
                <a:path w="421908" h="1703153">
                  <a:moveTo>
                    <a:pt x="210954" y="0"/>
                  </a:moveTo>
                  <a:lnTo>
                    <a:pt x="210954" y="0"/>
                  </a:lnTo>
                  <a:cubicBezTo>
                    <a:pt x="266903" y="0"/>
                    <a:pt x="320560" y="22225"/>
                    <a:pt x="360121" y="61787"/>
                  </a:cubicBezTo>
                  <a:cubicBezTo>
                    <a:pt x="399683" y="101349"/>
                    <a:pt x="421908" y="155006"/>
                    <a:pt x="421908" y="210954"/>
                  </a:cubicBezTo>
                  <a:lnTo>
                    <a:pt x="421908" y="1492199"/>
                  </a:lnTo>
                  <a:cubicBezTo>
                    <a:pt x="421908" y="1548147"/>
                    <a:pt x="399683" y="1601804"/>
                    <a:pt x="360121" y="1641366"/>
                  </a:cubicBezTo>
                  <a:cubicBezTo>
                    <a:pt x="320560" y="1680928"/>
                    <a:pt x="266903" y="1703153"/>
                    <a:pt x="210954" y="1703153"/>
                  </a:cubicBezTo>
                  <a:lnTo>
                    <a:pt x="210954" y="1703153"/>
                  </a:lnTo>
                  <a:cubicBezTo>
                    <a:pt x="155006" y="1703153"/>
                    <a:pt x="101349" y="1680928"/>
                    <a:pt x="61787" y="1641366"/>
                  </a:cubicBezTo>
                  <a:cubicBezTo>
                    <a:pt x="22225" y="1601804"/>
                    <a:pt x="0" y="1548147"/>
                    <a:pt x="0" y="1492199"/>
                  </a:cubicBezTo>
                  <a:lnTo>
                    <a:pt x="0" y="210954"/>
                  </a:lnTo>
                  <a:cubicBezTo>
                    <a:pt x="0" y="155006"/>
                    <a:pt x="22225" y="101349"/>
                    <a:pt x="61787" y="61787"/>
                  </a:cubicBezTo>
                  <a:cubicBezTo>
                    <a:pt x="101349" y="22225"/>
                    <a:pt x="155006" y="0"/>
                    <a:pt x="210954" y="0"/>
                  </a:cubicBezTo>
                  <a:close/>
                </a:path>
              </a:pathLst>
            </a:custGeom>
            <a:solidFill>
              <a:srgbClr val="004AAD"/>
            </a:solidFill>
          </p:spPr>
          <p:txBody>
            <a:bodyPr/>
            <a:lstStyle/>
            <a:p>
              <a:endParaRPr lang="ar-EG"/>
            </a:p>
          </p:txBody>
        </p:sp>
        <p:sp>
          <p:nvSpPr>
            <p:cNvPr id="10" name="TextBox 10"/>
            <p:cNvSpPr txBox="1"/>
            <p:nvPr/>
          </p:nvSpPr>
          <p:spPr>
            <a:xfrm>
              <a:off x="0" y="-47625"/>
              <a:ext cx="421908" cy="1750778"/>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rot="5400000">
            <a:off x="8236096" y="2603356"/>
            <a:ext cx="1815808" cy="14453488"/>
            <a:chOff x="0" y="0"/>
            <a:chExt cx="478238" cy="3806680"/>
          </a:xfrm>
        </p:grpSpPr>
        <p:sp>
          <p:nvSpPr>
            <p:cNvPr id="12" name="Freeform 12"/>
            <p:cNvSpPr/>
            <p:nvPr/>
          </p:nvSpPr>
          <p:spPr>
            <a:xfrm>
              <a:off x="0" y="0"/>
              <a:ext cx="478238" cy="3806680"/>
            </a:xfrm>
            <a:custGeom>
              <a:avLst/>
              <a:gdLst/>
              <a:ahLst/>
              <a:cxnLst/>
              <a:rect l="l" t="t" r="r" b="b"/>
              <a:pathLst>
                <a:path w="478238" h="3806680">
                  <a:moveTo>
                    <a:pt x="217445" y="0"/>
                  </a:moveTo>
                  <a:lnTo>
                    <a:pt x="260793" y="0"/>
                  </a:lnTo>
                  <a:cubicBezTo>
                    <a:pt x="318463" y="0"/>
                    <a:pt x="373771" y="22909"/>
                    <a:pt x="414549" y="63688"/>
                  </a:cubicBezTo>
                  <a:cubicBezTo>
                    <a:pt x="455328" y="104467"/>
                    <a:pt x="478238" y="159775"/>
                    <a:pt x="478238" y="217445"/>
                  </a:cubicBezTo>
                  <a:lnTo>
                    <a:pt x="478238" y="3589235"/>
                  </a:lnTo>
                  <a:cubicBezTo>
                    <a:pt x="478238" y="3646905"/>
                    <a:pt x="455328" y="3702213"/>
                    <a:pt x="414549" y="3742992"/>
                  </a:cubicBezTo>
                  <a:cubicBezTo>
                    <a:pt x="373771" y="3783771"/>
                    <a:pt x="318463" y="3806680"/>
                    <a:pt x="260793" y="3806680"/>
                  </a:cubicBezTo>
                  <a:lnTo>
                    <a:pt x="217445" y="3806680"/>
                  </a:lnTo>
                  <a:cubicBezTo>
                    <a:pt x="159775" y="3806680"/>
                    <a:pt x="104467" y="3783771"/>
                    <a:pt x="63688" y="3742992"/>
                  </a:cubicBezTo>
                  <a:cubicBezTo>
                    <a:pt x="22909" y="3702213"/>
                    <a:pt x="0" y="3646905"/>
                    <a:pt x="0" y="3589235"/>
                  </a:cubicBezTo>
                  <a:lnTo>
                    <a:pt x="0" y="217445"/>
                  </a:lnTo>
                  <a:cubicBezTo>
                    <a:pt x="0" y="159775"/>
                    <a:pt x="22909" y="104467"/>
                    <a:pt x="63688" y="63688"/>
                  </a:cubicBezTo>
                  <a:cubicBezTo>
                    <a:pt x="104467" y="22909"/>
                    <a:pt x="159775" y="0"/>
                    <a:pt x="217445" y="0"/>
                  </a:cubicBezTo>
                  <a:close/>
                </a:path>
              </a:pathLst>
            </a:custGeom>
            <a:solidFill>
              <a:srgbClr val="004AAD"/>
            </a:solidFill>
          </p:spPr>
          <p:txBody>
            <a:bodyPr/>
            <a:lstStyle/>
            <a:p>
              <a:endParaRPr lang="ar-EG"/>
            </a:p>
          </p:txBody>
        </p:sp>
        <p:sp>
          <p:nvSpPr>
            <p:cNvPr id="13" name="TextBox 13"/>
            <p:cNvSpPr txBox="1"/>
            <p:nvPr/>
          </p:nvSpPr>
          <p:spPr>
            <a:xfrm>
              <a:off x="0" y="-47625"/>
              <a:ext cx="478238" cy="3854305"/>
            </a:xfrm>
            <a:prstGeom prst="rect">
              <a:avLst/>
            </a:prstGeom>
          </p:spPr>
          <p:txBody>
            <a:bodyPr lIns="50800" tIns="50800" rIns="50800" bIns="50800" rtlCol="0" anchor="ctr"/>
            <a:lstStyle/>
            <a:p>
              <a:pPr algn="ctr">
                <a:lnSpc>
                  <a:spcPts val="2659"/>
                </a:lnSpc>
              </a:pPr>
              <a:endParaRPr/>
            </a:p>
          </p:txBody>
        </p:sp>
      </p:grpSp>
      <p:sp>
        <p:nvSpPr>
          <p:cNvPr id="14" name="Freeform 14"/>
          <p:cNvSpPr/>
          <p:nvPr/>
        </p:nvSpPr>
        <p:spPr>
          <a:xfrm>
            <a:off x="831811" y="3117404"/>
            <a:ext cx="16624378" cy="4052192"/>
          </a:xfrm>
          <a:custGeom>
            <a:avLst/>
            <a:gdLst/>
            <a:ahLst/>
            <a:cxnLst/>
            <a:rect l="l" t="t" r="r" b="b"/>
            <a:pathLst>
              <a:path w="16624378" h="4052192">
                <a:moveTo>
                  <a:pt x="0" y="0"/>
                </a:moveTo>
                <a:lnTo>
                  <a:pt x="16624378" y="0"/>
                </a:lnTo>
                <a:lnTo>
                  <a:pt x="16624378" y="4052192"/>
                </a:lnTo>
                <a:lnTo>
                  <a:pt x="0" y="4052192"/>
                </a:lnTo>
                <a:lnTo>
                  <a:pt x="0" y="0"/>
                </a:lnTo>
                <a:close/>
              </a:path>
            </a:pathLst>
          </a:custGeom>
          <a:blipFill>
            <a:blip r:embed="rId2"/>
            <a:stretch>
              <a:fillRect/>
            </a:stretch>
          </a:blipFill>
          <a:ln w="38100" cap="rnd">
            <a:solidFill>
              <a:srgbClr val="000000"/>
            </a:solidFill>
            <a:prstDash val="solid"/>
            <a:round/>
          </a:ln>
        </p:spPr>
        <p:txBody>
          <a:bodyPr/>
          <a:lstStyle/>
          <a:p>
            <a:endParaRPr lang="ar-EG"/>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6600499" y="1910171"/>
            <a:ext cx="3050195" cy="6466659"/>
            <a:chOff x="0" y="0"/>
            <a:chExt cx="803344" cy="1703153"/>
          </a:xfrm>
        </p:grpSpPr>
        <p:sp>
          <p:nvSpPr>
            <p:cNvPr id="3" name="Freeform 3"/>
            <p:cNvSpPr/>
            <p:nvPr/>
          </p:nvSpPr>
          <p:spPr>
            <a:xfrm>
              <a:off x="0" y="0"/>
              <a:ext cx="803344" cy="1703153"/>
            </a:xfrm>
            <a:custGeom>
              <a:avLst/>
              <a:gdLst/>
              <a:ahLst/>
              <a:cxnLst/>
              <a:rect l="l" t="t" r="r" b="b"/>
              <a:pathLst>
                <a:path w="803344" h="1703153">
                  <a:moveTo>
                    <a:pt x="129447" y="0"/>
                  </a:moveTo>
                  <a:lnTo>
                    <a:pt x="673897" y="0"/>
                  </a:lnTo>
                  <a:cubicBezTo>
                    <a:pt x="708228" y="0"/>
                    <a:pt x="741154" y="13638"/>
                    <a:pt x="765430" y="37914"/>
                  </a:cubicBezTo>
                  <a:cubicBezTo>
                    <a:pt x="789706" y="62190"/>
                    <a:pt x="803344" y="95115"/>
                    <a:pt x="803344" y="129447"/>
                  </a:cubicBezTo>
                  <a:lnTo>
                    <a:pt x="803344" y="1573706"/>
                  </a:lnTo>
                  <a:cubicBezTo>
                    <a:pt x="803344" y="1608038"/>
                    <a:pt x="789706" y="1640963"/>
                    <a:pt x="765430" y="1665239"/>
                  </a:cubicBezTo>
                  <a:cubicBezTo>
                    <a:pt x="741154" y="1689515"/>
                    <a:pt x="708228" y="1703153"/>
                    <a:pt x="673897" y="1703153"/>
                  </a:cubicBezTo>
                  <a:lnTo>
                    <a:pt x="129447" y="1703153"/>
                  </a:lnTo>
                  <a:cubicBezTo>
                    <a:pt x="57955" y="1703153"/>
                    <a:pt x="0" y="1645198"/>
                    <a:pt x="0" y="1573706"/>
                  </a:cubicBezTo>
                  <a:lnTo>
                    <a:pt x="0" y="129447"/>
                  </a:lnTo>
                  <a:cubicBezTo>
                    <a:pt x="0" y="57955"/>
                    <a:pt x="57955" y="0"/>
                    <a:pt x="129447" y="0"/>
                  </a:cubicBezTo>
                  <a:close/>
                </a:path>
              </a:pathLst>
            </a:custGeom>
            <a:solidFill>
              <a:srgbClr val="004AAD"/>
            </a:solidFill>
          </p:spPr>
          <p:txBody>
            <a:bodyPr/>
            <a:lstStyle/>
            <a:p>
              <a:endParaRPr lang="ar-EG"/>
            </a:p>
          </p:txBody>
        </p:sp>
        <p:sp>
          <p:nvSpPr>
            <p:cNvPr id="4" name="TextBox 4"/>
            <p:cNvSpPr txBox="1"/>
            <p:nvPr/>
          </p:nvSpPr>
          <p:spPr>
            <a:xfrm>
              <a:off x="0" y="-47625"/>
              <a:ext cx="803344" cy="1750778"/>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rot="5400000">
            <a:off x="8314360" y="-7027685"/>
            <a:ext cx="1659281" cy="14453488"/>
            <a:chOff x="0" y="0"/>
            <a:chExt cx="437012" cy="3806680"/>
          </a:xfrm>
        </p:grpSpPr>
        <p:sp>
          <p:nvSpPr>
            <p:cNvPr id="6" name="Freeform 6"/>
            <p:cNvSpPr/>
            <p:nvPr/>
          </p:nvSpPr>
          <p:spPr>
            <a:xfrm>
              <a:off x="0" y="0"/>
              <a:ext cx="437012" cy="3806680"/>
            </a:xfrm>
            <a:custGeom>
              <a:avLst/>
              <a:gdLst/>
              <a:ahLst/>
              <a:cxnLst/>
              <a:rect l="l" t="t" r="r" b="b"/>
              <a:pathLst>
                <a:path w="437012" h="3806680">
                  <a:moveTo>
                    <a:pt x="218506" y="0"/>
                  </a:moveTo>
                  <a:lnTo>
                    <a:pt x="218506" y="0"/>
                  </a:lnTo>
                  <a:cubicBezTo>
                    <a:pt x="339184" y="0"/>
                    <a:pt x="437012" y="97829"/>
                    <a:pt x="437012" y="218506"/>
                  </a:cubicBezTo>
                  <a:lnTo>
                    <a:pt x="437012" y="3588174"/>
                  </a:lnTo>
                  <a:cubicBezTo>
                    <a:pt x="437012" y="3646126"/>
                    <a:pt x="413991" y="3701703"/>
                    <a:pt x="373013" y="3742681"/>
                  </a:cubicBezTo>
                  <a:cubicBezTo>
                    <a:pt x="332035" y="3783659"/>
                    <a:pt x="276458" y="3806680"/>
                    <a:pt x="218506" y="3806680"/>
                  </a:cubicBezTo>
                  <a:lnTo>
                    <a:pt x="218506" y="3806680"/>
                  </a:lnTo>
                  <a:cubicBezTo>
                    <a:pt x="97829" y="3806680"/>
                    <a:pt x="0" y="3708852"/>
                    <a:pt x="0" y="3588174"/>
                  </a:cubicBezTo>
                  <a:lnTo>
                    <a:pt x="0" y="218506"/>
                  </a:lnTo>
                  <a:cubicBezTo>
                    <a:pt x="0" y="160555"/>
                    <a:pt x="23021" y="104977"/>
                    <a:pt x="63999" y="63999"/>
                  </a:cubicBezTo>
                  <a:cubicBezTo>
                    <a:pt x="104977" y="23021"/>
                    <a:pt x="160555" y="0"/>
                    <a:pt x="218506" y="0"/>
                  </a:cubicBezTo>
                  <a:close/>
                </a:path>
              </a:pathLst>
            </a:custGeom>
            <a:solidFill>
              <a:srgbClr val="004AAD"/>
            </a:solidFill>
          </p:spPr>
          <p:txBody>
            <a:bodyPr/>
            <a:lstStyle/>
            <a:p>
              <a:endParaRPr lang="ar-EG"/>
            </a:p>
          </p:txBody>
        </p:sp>
        <p:sp>
          <p:nvSpPr>
            <p:cNvPr id="7" name="TextBox 7"/>
            <p:cNvSpPr txBox="1"/>
            <p:nvPr/>
          </p:nvSpPr>
          <p:spPr>
            <a:xfrm>
              <a:off x="0" y="-47625"/>
              <a:ext cx="437012" cy="3854305"/>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385916" y="1910171"/>
            <a:ext cx="3071509" cy="6466659"/>
            <a:chOff x="0" y="0"/>
            <a:chExt cx="808957" cy="1703153"/>
          </a:xfrm>
        </p:grpSpPr>
        <p:sp>
          <p:nvSpPr>
            <p:cNvPr id="9" name="Freeform 9"/>
            <p:cNvSpPr/>
            <p:nvPr/>
          </p:nvSpPr>
          <p:spPr>
            <a:xfrm>
              <a:off x="0" y="0"/>
              <a:ext cx="808957" cy="1703153"/>
            </a:xfrm>
            <a:custGeom>
              <a:avLst/>
              <a:gdLst/>
              <a:ahLst/>
              <a:cxnLst/>
              <a:rect l="l" t="t" r="r" b="b"/>
              <a:pathLst>
                <a:path w="808957" h="1703153">
                  <a:moveTo>
                    <a:pt x="128549" y="0"/>
                  </a:moveTo>
                  <a:lnTo>
                    <a:pt x="680409" y="0"/>
                  </a:lnTo>
                  <a:cubicBezTo>
                    <a:pt x="751404" y="0"/>
                    <a:pt x="808957" y="57553"/>
                    <a:pt x="808957" y="128549"/>
                  </a:cubicBezTo>
                  <a:lnTo>
                    <a:pt x="808957" y="1574605"/>
                  </a:lnTo>
                  <a:cubicBezTo>
                    <a:pt x="808957" y="1645600"/>
                    <a:pt x="751404" y="1703153"/>
                    <a:pt x="680409" y="1703153"/>
                  </a:cubicBezTo>
                  <a:lnTo>
                    <a:pt x="128549" y="1703153"/>
                  </a:lnTo>
                  <a:cubicBezTo>
                    <a:pt x="57553" y="1703153"/>
                    <a:pt x="0" y="1645600"/>
                    <a:pt x="0" y="1574605"/>
                  </a:cubicBezTo>
                  <a:lnTo>
                    <a:pt x="0" y="128549"/>
                  </a:lnTo>
                  <a:cubicBezTo>
                    <a:pt x="0" y="57553"/>
                    <a:pt x="57553" y="0"/>
                    <a:pt x="128549" y="0"/>
                  </a:cubicBezTo>
                  <a:close/>
                </a:path>
              </a:pathLst>
            </a:custGeom>
            <a:solidFill>
              <a:srgbClr val="004AAD"/>
            </a:solidFill>
          </p:spPr>
          <p:txBody>
            <a:bodyPr/>
            <a:lstStyle/>
            <a:p>
              <a:endParaRPr lang="ar-EG"/>
            </a:p>
          </p:txBody>
        </p:sp>
        <p:sp>
          <p:nvSpPr>
            <p:cNvPr id="10" name="TextBox 10"/>
            <p:cNvSpPr txBox="1"/>
            <p:nvPr/>
          </p:nvSpPr>
          <p:spPr>
            <a:xfrm>
              <a:off x="0" y="-47625"/>
              <a:ext cx="808957" cy="1750778"/>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rot="5400000">
            <a:off x="8391426" y="2782906"/>
            <a:ext cx="1505148" cy="14453488"/>
            <a:chOff x="0" y="0"/>
            <a:chExt cx="396418" cy="3806680"/>
          </a:xfrm>
        </p:grpSpPr>
        <p:sp>
          <p:nvSpPr>
            <p:cNvPr id="12" name="Freeform 12"/>
            <p:cNvSpPr/>
            <p:nvPr/>
          </p:nvSpPr>
          <p:spPr>
            <a:xfrm>
              <a:off x="0" y="0"/>
              <a:ext cx="396418" cy="3806680"/>
            </a:xfrm>
            <a:custGeom>
              <a:avLst/>
              <a:gdLst/>
              <a:ahLst/>
              <a:cxnLst/>
              <a:rect l="l" t="t" r="r" b="b"/>
              <a:pathLst>
                <a:path w="396418" h="3806680">
                  <a:moveTo>
                    <a:pt x="198209" y="0"/>
                  </a:moveTo>
                  <a:lnTo>
                    <a:pt x="198209" y="0"/>
                  </a:lnTo>
                  <a:cubicBezTo>
                    <a:pt x="250777" y="0"/>
                    <a:pt x="301192" y="20883"/>
                    <a:pt x="338364" y="58054"/>
                  </a:cubicBezTo>
                  <a:cubicBezTo>
                    <a:pt x="375535" y="95225"/>
                    <a:pt x="396418" y="145641"/>
                    <a:pt x="396418" y="198209"/>
                  </a:cubicBezTo>
                  <a:lnTo>
                    <a:pt x="396418" y="3608471"/>
                  </a:lnTo>
                  <a:cubicBezTo>
                    <a:pt x="396418" y="3661039"/>
                    <a:pt x="375535" y="3711454"/>
                    <a:pt x="338364" y="3748626"/>
                  </a:cubicBezTo>
                  <a:cubicBezTo>
                    <a:pt x="301192" y="3785797"/>
                    <a:pt x="250777" y="3806680"/>
                    <a:pt x="198209" y="3806680"/>
                  </a:cubicBezTo>
                  <a:lnTo>
                    <a:pt x="198209" y="3806680"/>
                  </a:lnTo>
                  <a:cubicBezTo>
                    <a:pt x="145641" y="3806680"/>
                    <a:pt x="95225" y="3785797"/>
                    <a:pt x="58054" y="3748626"/>
                  </a:cubicBezTo>
                  <a:cubicBezTo>
                    <a:pt x="20883" y="3711454"/>
                    <a:pt x="0" y="3661039"/>
                    <a:pt x="0" y="3608471"/>
                  </a:cubicBezTo>
                  <a:lnTo>
                    <a:pt x="0" y="198209"/>
                  </a:lnTo>
                  <a:cubicBezTo>
                    <a:pt x="0" y="145641"/>
                    <a:pt x="20883" y="95225"/>
                    <a:pt x="58054" y="58054"/>
                  </a:cubicBezTo>
                  <a:cubicBezTo>
                    <a:pt x="95225" y="20883"/>
                    <a:pt x="145641" y="0"/>
                    <a:pt x="198209" y="0"/>
                  </a:cubicBezTo>
                  <a:close/>
                </a:path>
              </a:pathLst>
            </a:custGeom>
            <a:solidFill>
              <a:srgbClr val="004AAD"/>
            </a:solidFill>
          </p:spPr>
          <p:txBody>
            <a:bodyPr/>
            <a:lstStyle/>
            <a:p>
              <a:endParaRPr lang="ar-EG"/>
            </a:p>
          </p:txBody>
        </p:sp>
        <p:sp>
          <p:nvSpPr>
            <p:cNvPr id="13" name="TextBox 13"/>
            <p:cNvSpPr txBox="1"/>
            <p:nvPr/>
          </p:nvSpPr>
          <p:spPr>
            <a:xfrm>
              <a:off x="0" y="-47625"/>
              <a:ext cx="396418" cy="3854305"/>
            </a:xfrm>
            <a:prstGeom prst="rect">
              <a:avLst/>
            </a:prstGeom>
          </p:spPr>
          <p:txBody>
            <a:bodyPr lIns="50800" tIns="50800" rIns="50800" bIns="50800" rtlCol="0" anchor="ctr"/>
            <a:lstStyle/>
            <a:p>
              <a:pPr algn="ctr">
                <a:lnSpc>
                  <a:spcPts val="2659"/>
                </a:lnSpc>
              </a:pPr>
              <a:endParaRPr/>
            </a:p>
          </p:txBody>
        </p:sp>
      </p:grpSp>
      <p:sp>
        <p:nvSpPr>
          <p:cNvPr id="14" name="Freeform 14"/>
          <p:cNvSpPr/>
          <p:nvPr/>
        </p:nvSpPr>
        <p:spPr>
          <a:xfrm>
            <a:off x="3078872" y="1534749"/>
            <a:ext cx="12130257" cy="7217503"/>
          </a:xfrm>
          <a:custGeom>
            <a:avLst/>
            <a:gdLst/>
            <a:ahLst/>
            <a:cxnLst/>
            <a:rect l="l" t="t" r="r" b="b"/>
            <a:pathLst>
              <a:path w="12130257" h="7217503">
                <a:moveTo>
                  <a:pt x="0" y="0"/>
                </a:moveTo>
                <a:lnTo>
                  <a:pt x="12130256" y="0"/>
                </a:lnTo>
                <a:lnTo>
                  <a:pt x="12130256" y="7217502"/>
                </a:lnTo>
                <a:lnTo>
                  <a:pt x="0" y="7217502"/>
                </a:lnTo>
                <a:lnTo>
                  <a:pt x="0" y="0"/>
                </a:lnTo>
                <a:close/>
              </a:path>
            </a:pathLst>
          </a:custGeom>
          <a:blipFill>
            <a:blip r:embed="rId2"/>
            <a:stretch>
              <a:fillRect/>
            </a:stretch>
          </a:blipFill>
          <a:ln w="38100" cap="rnd">
            <a:solidFill>
              <a:srgbClr val="000000"/>
            </a:solidFill>
            <a:prstDash val="solid"/>
            <a:round/>
          </a:ln>
        </p:spPr>
        <p:txBody>
          <a:bodyPr/>
          <a:lstStyle/>
          <a:p>
            <a:endParaRPr lang="ar-EG"/>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6600499" y="1910171"/>
            <a:ext cx="3050195" cy="6466659"/>
            <a:chOff x="0" y="0"/>
            <a:chExt cx="803344" cy="1703153"/>
          </a:xfrm>
        </p:grpSpPr>
        <p:sp>
          <p:nvSpPr>
            <p:cNvPr id="3" name="Freeform 3"/>
            <p:cNvSpPr/>
            <p:nvPr/>
          </p:nvSpPr>
          <p:spPr>
            <a:xfrm>
              <a:off x="0" y="0"/>
              <a:ext cx="803344" cy="1703153"/>
            </a:xfrm>
            <a:custGeom>
              <a:avLst/>
              <a:gdLst/>
              <a:ahLst/>
              <a:cxnLst/>
              <a:rect l="l" t="t" r="r" b="b"/>
              <a:pathLst>
                <a:path w="803344" h="1703153">
                  <a:moveTo>
                    <a:pt x="129447" y="0"/>
                  </a:moveTo>
                  <a:lnTo>
                    <a:pt x="673897" y="0"/>
                  </a:lnTo>
                  <a:cubicBezTo>
                    <a:pt x="708228" y="0"/>
                    <a:pt x="741154" y="13638"/>
                    <a:pt x="765430" y="37914"/>
                  </a:cubicBezTo>
                  <a:cubicBezTo>
                    <a:pt x="789706" y="62190"/>
                    <a:pt x="803344" y="95115"/>
                    <a:pt x="803344" y="129447"/>
                  </a:cubicBezTo>
                  <a:lnTo>
                    <a:pt x="803344" y="1573706"/>
                  </a:lnTo>
                  <a:cubicBezTo>
                    <a:pt x="803344" y="1608038"/>
                    <a:pt x="789706" y="1640963"/>
                    <a:pt x="765430" y="1665239"/>
                  </a:cubicBezTo>
                  <a:cubicBezTo>
                    <a:pt x="741154" y="1689515"/>
                    <a:pt x="708228" y="1703153"/>
                    <a:pt x="673897" y="1703153"/>
                  </a:cubicBezTo>
                  <a:lnTo>
                    <a:pt x="129447" y="1703153"/>
                  </a:lnTo>
                  <a:cubicBezTo>
                    <a:pt x="57955" y="1703153"/>
                    <a:pt x="0" y="1645198"/>
                    <a:pt x="0" y="1573706"/>
                  </a:cubicBezTo>
                  <a:lnTo>
                    <a:pt x="0" y="129447"/>
                  </a:lnTo>
                  <a:cubicBezTo>
                    <a:pt x="0" y="57955"/>
                    <a:pt x="57955" y="0"/>
                    <a:pt x="129447" y="0"/>
                  </a:cubicBezTo>
                  <a:close/>
                </a:path>
              </a:pathLst>
            </a:custGeom>
            <a:solidFill>
              <a:srgbClr val="004AAD"/>
            </a:solidFill>
          </p:spPr>
          <p:txBody>
            <a:bodyPr/>
            <a:lstStyle/>
            <a:p>
              <a:endParaRPr lang="ar-EG"/>
            </a:p>
          </p:txBody>
        </p:sp>
        <p:sp>
          <p:nvSpPr>
            <p:cNvPr id="4" name="TextBox 4"/>
            <p:cNvSpPr txBox="1"/>
            <p:nvPr/>
          </p:nvSpPr>
          <p:spPr>
            <a:xfrm>
              <a:off x="0" y="-47625"/>
              <a:ext cx="803344" cy="1750778"/>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385916" y="1910171"/>
            <a:ext cx="3071509" cy="6466659"/>
            <a:chOff x="0" y="0"/>
            <a:chExt cx="808957" cy="1703153"/>
          </a:xfrm>
        </p:grpSpPr>
        <p:sp>
          <p:nvSpPr>
            <p:cNvPr id="6" name="Freeform 6"/>
            <p:cNvSpPr/>
            <p:nvPr/>
          </p:nvSpPr>
          <p:spPr>
            <a:xfrm>
              <a:off x="0" y="0"/>
              <a:ext cx="808957" cy="1703153"/>
            </a:xfrm>
            <a:custGeom>
              <a:avLst/>
              <a:gdLst/>
              <a:ahLst/>
              <a:cxnLst/>
              <a:rect l="l" t="t" r="r" b="b"/>
              <a:pathLst>
                <a:path w="808957" h="1703153">
                  <a:moveTo>
                    <a:pt x="128549" y="0"/>
                  </a:moveTo>
                  <a:lnTo>
                    <a:pt x="680409" y="0"/>
                  </a:lnTo>
                  <a:cubicBezTo>
                    <a:pt x="751404" y="0"/>
                    <a:pt x="808957" y="57553"/>
                    <a:pt x="808957" y="128549"/>
                  </a:cubicBezTo>
                  <a:lnTo>
                    <a:pt x="808957" y="1574605"/>
                  </a:lnTo>
                  <a:cubicBezTo>
                    <a:pt x="808957" y="1645600"/>
                    <a:pt x="751404" y="1703153"/>
                    <a:pt x="680409" y="1703153"/>
                  </a:cubicBezTo>
                  <a:lnTo>
                    <a:pt x="128549" y="1703153"/>
                  </a:lnTo>
                  <a:cubicBezTo>
                    <a:pt x="57553" y="1703153"/>
                    <a:pt x="0" y="1645600"/>
                    <a:pt x="0" y="1574605"/>
                  </a:cubicBezTo>
                  <a:lnTo>
                    <a:pt x="0" y="128549"/>
                  </a:lnTo>
                  <a:cubicBezTo>
                    <a:pt x="0" y="57553"/>
                    <a:pt x="57553" y="0"/>
                    <a:pt x="128549" y="0"/>
                  </a:cubicBezTo>
                  <a:close/>
                </a:path>
              </a:pathLst>
            </a:custGeom>
            <a:solidFill>
              <a:srgbClr val="004AAD"/>
            </a:solidFill>
          </p:spPr>
          <p:txBody>
            <a:bodyPr/>
            <a:lstStyle/>
            <a:p>
              <a:endParaRPr lang="ar-EG"/>
            </a:p>
          </p:txBody>
        </p:sp>
        <p:sp>
          <p:nvSpPr>
            <p:cNvPr id="7" name="TextBox 7"/>
            <p:cNvSpPr txBox="1"/>
            <p:nvPr/>
          </p:nvSpPr>
          <p:spPr>
            <a:xfrm>
              <a:off x="0" y="-47625"/>
              <a:ext cx="808957" cy="1750778"/>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rot="5400000">
            <a:off x="8215244" y="-6871221"/>
            <a:ext cx="1857511" cy="14453488"/>
            <a:chOff x="0" y="0"/>
            <a:chExt cx="489221" cy="3806680"/>
          </a:xfrm>
        </p:grpSpPr>
        <p:sp>
          <p:nvSpPr>
            <p:cNvPr id="9" name="Freeform 9"/>
            <p:cNvSpPr/>
            <p:nvPr/>
          </p:nvSpPr>
          <p:spPr>
            <a:xfrm>
              <a:off x="0" y="0"/>
              <a:ext cx="489221" cy="3806680"/>
            </a:xfrm>
            <a:custGeom>
              <a:avLst/>
              <a:gdLst/>
              <a:ahLst/>
              <a:cxnLst/>
              <a:rect l="l" t="t" r="r" b="b"/>
              <a:pathLst>
                <a:path w="489221" h="3806680">
                  <a:moveTo>
                    <a:pt x="212563" y="0"/>
                  </a:moveTo>
                  <a:lnTo>
                    <a:pt x="276658" y="0"/>
                  </a:lnTo>
                  <a:cubicBezTo>
                    <a:pt x="333033" y="0"/>
                    <a:pt x="387100" y="22395"/>
                    <a:pt x="426963" y="62258"/>
                  </a:cubicBezTo>
                  <a:cubicBezTo>
                    <a:pt x="466826" y="102121"/>
                    <a:pt x="489221" y="156188"/>
                    <a:pt x="489221" y="212563"/>
                  </a:cubicBezTo>
                  <a:lnTo>
                    <a:pt x="489221" y="3594117"/>
                  </a:lnTo>
                  <a:cubicBezTo>
                    <a:pt x="489221" y="3650492"/>
                    <a:pt x="466826" y="3704558"/>
                    <a:pt x="426963" y="3744422"/>
                  </a:cubicBezTo>
                  <a:cubicBezTo>
                    <a:pt x="387100" y="3784285"/>
                    <a:pt x="333033" y="3806680"/>
                    <a:pt x="276658" y="3806680"/>
                  </a:cubicBezTo>
                  <a:lnTo>
                    <a:pt x="212563" y="3806680"/>
                  </a:lnTo>
                  <a:cubicBezTo>
                    <a:pt x="156188" y="3806680"/>
                    <a:pt x="102121" y="3784285"/>
                    <a:pt x="62258" y="3744422"/>
                  </a:cubicBezTo>
                  <a:cubicBezTo>
                    <a:pt x="22395" y="3704558"/>
                    <a:pt x="0" y="3650492"/>
                    <a:pt x="0" y="3594117"/>
                  </a:cubicBezTo>
                  <a:lnTo>
                    <a:pt x="0" y="212563"/>
                  </a:lnTo>
                  <a:cubicBezTo>
                    <a:pt x="0" y="156188"/>
                    <a:pt x="22395" y="102121"/>
                    <a:pt x="62258" y="62258"/>
                  </a:cubicBezTo>
                  <a:cubicBezTo>
                    <a:pt x="102121" y="22395"/>
                    <a:pt x="156188" y="0"/>
                    <a:pt x="212563" y="0"/>
                  </a:cubicBezTo>
                  <a:close/>
                </a:path>
              </a:pathLst>
            </a:custGeom>
            <a:solidFill>
              <a:srgbClr val="004AAD"/>
            </a:solidFill>
          </p:spPr>
          <p:txBody>
            <a:bodyPr/>
            <a:lstStyle/>
            <a:p>
              <a:endParaRPr lang="ar-EG"/>
            </a:p>
          </p:txBody>
        </p:sp>
        <p:sp>
          <p:nvSpPr>
            <p:cNvPr id="10" name="TextBox 10"/>
            <p:cNvSpPr txBox="1"/>
            <p:nvPr/>
          </p:nvSpPr>
          <p:spPr>
            <a:xfrm>
              <a:off x="0" y="-47625"/>
              <a:ext cx="489221" cy="3854305"/>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rot="5400000">
            <a:off x="8343053" y="2576963"/>
            <a:ext cx="1601895" cy="14453488"/>
            <a:chOff x="0" y="0"/>
            <a:chExt cx="421898" cy="3806680"/>
          </a:xfrm>
        </p:grpSpPr>
        <p:sp>
          <p:nvSpPr>
            <p:cNvPr id="12" name="Freeform 12"/>
            <p:cNvSpPr/>
            <p:nvPr/>
          </p:nvSpPr>
          <p:spPr>
            <a:xfrm>
              <a:off x="0" y="0"/>
              <a:ext cx="421898" cy="3806680"/>
            </a:xfrm>
            <a:custGeom>
              <a:avLst/>
              <a:gdLst/>
              <a:ahLst/>
              <a:cxnLst/>
              <a:rect l="l" t="t" r="r" b="b"/>
              <a:pathLst>
                <a:path w="421898" h="3806680">
                  <a:moveTo>
                    <a:pt x="210949" y="0"/>
                  </a:moveTo>
                  <a:lnTo>
                    <a:pt x="210949" y="0"/>
                  </a:lnTo>
                  <a:cubicBezTo>
                    <a:pt x="327453" y="0"/>
                    <a:pt x="421898" y="94445"/>
                    <a:pt x="421898" y="210949"/>
                  </a:cubicBezTo>
                  <a:lnTo>
                    <a:pt x="421898" y="3595731"/>
                  </a:lnTo>
                  <a:cubicBezTo>
                    <a:pt x="421898" y="3651678"/>
                    <a:pt x="399673" y="3705334"/>
                    <a:pt x="360113" y="3744895"/>
                  </a:cubicBezTo>
                  <a:cubicBezTo>
                    <a:pt x="320552" y="3784455"/>
                    <a:pt x="266896" y="3806680"/>
                    <a:pt x="210949" y="3806680"/>
                  </a:cubicBezTo>
                  <a:lnTo>
                    <a:pt x="210949" y="3806680"/>
                  </a:lnTo>
                  <a:cubicBezTo>
                    <a:pt x="155002" y="3806680"/>
                    <a:pt x="101346" y="3784455"/>
                    <a:pt x="61786" y="3744895"/>
                  </a:cubicBezTo>
                  <a:cubicBezTo>
                    <a:pt x="22225" y="3705334"/>
                    <a:pt x="0" y="3651678"/>
                    <a:pt x="0" y="3595731"/>
                  </a:cubicBezTo>
                  <a:lnTo>
                    <a:pt x="0" y="210949"/>
                  </a:lnTo>
                  <a:cubicBezTo>
                    <a:pt x="0" y="155002"/>
                    <a:pt x="22225" y="101346"/>
                    <a:pt x="61786" y="61786"/>
                  </a:cubicBezTo>
                  <a:cubicBezTo>
                    <a:pt x="101346" y="22225"/>
                    <a:pt x="155002" y="0"/>
                    <a:pt x="210949" y="0"/>
                  </a:cubicBezTo>
                  <a:close/>
                </a:path>
              </a:pathLst>
            </a:custGeom>
            <a:solidFill>
              <a:srgbClr val="004AAD"/>
            </a:solidFill>
          </p:spPr>
          <p:txBody>
            <a:bodyPr/>
            <a:lstStyle/>
            <a:p>
              <a:endParaRPr lang="ar-EG"/>
            </a:p>
          </p:txBody>
        </p:sp>
        <p:sp>
          <p:nvSpPr>
            <p:cNvPr id="13" name="TextBox 13"/>
            <p:cNvSpPr txBox="1"/>
            <p:nvPr/>
          </p:nvSpPr>
          <p:spPr>
            <a:xfrm>
              <a:off x="0" y="-47625"/>
              <a:ext cx="421898" cy="3854305"/>
            </a:xfrm>
            <a:prstGeom prst="rect">
              <a:avLst/>
            </a:prstGeom>
          </p:spPr>
          <p:txBody>
            <a:bodyPr lIns="50800" tIns="50800" rIns="50800" bIns="50800" rtlCol="0" anchor="ctr"/>
            <a:lstStyle/>
            <a:p>
              <a:pPr algn="ctr">
                <a:lnSpc>
                  <a:spcPts val="2659"/>
                </a:lnSpc>
              </a:pPr>
              <a:endParaRPr/>
            </a:p>
          </p:txBody>
        </p:sp>
      </p:grpSp>
      <p:sp>
        <p:nvSpPr>
          <p:cNvPr id="14" name="Freeform 14"/>
          <p:cNvSpPr/>
          <p:nvPr/>
        </p:nvSpPr>
        <p:spPr>
          <a:xfrm>
            <a:off x="2040560" y="2284365"/>
            <a:ext cx="14206880" cy="5718269"/>
          </a:xfrm>
          <a:custGeom>
            <a:avLst/>
            <a:gdLst/>
            <a:ahLst/>
            <a:cxnLst/>
            <a:rect l="l" t="t" r="r" b="b"/>
            <a:pathLst>
              <a:path w="14206880" h="5718269">
                <a:moveTo>
                  <a:pt x="0" y="0"/>
                </a:moveTo>
                <a:lnTo>
                  <a:pt x="14206880" y="0"/>
                </a:lnTo>
                <a:lnTo>
                  <a:pt x="14206880" y="5718270"/>
                </a:lnTo>
                <a:lnTo>
                  <a:pt x="0" y="5718270"/>
                </a:lnTo>
                <a:lnTo>
                  <a:pt x="0" y="0"/>
                </a:lnTo>
                <a:close/>
              </a:path>
            </a:pathLst>
          </a:custGeom>
          <a:blipFill>
            <a:blip r:embed="rId2"/>
            <a:stretch>
              <a:fillRect/>
            </a:stretch>
          </a:blipFill>
          <a:ln w="38100" cap="rnd">
            <a:solidFill>
              <a:srgbClr val="000000"/>
            </a:solidFill>
            <a:prstDash val="solid"/>
            <a:round/>
          </a:ln>
        </p:spPr>
        <p:txBody>
          <a:bodyPr/>
          <a:lstStyle/>
          <a:p>
            <a:endParaRPr lang="ar-EG"/>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ar-EG"/>
          </a:p>
        </p:txBody>
      </p:sp>
      <p:grpSp>
        <p:nvGrpSpPr>
          <p:cNvPr id="3" name="Group 3"/>
          <p:cNvGrpSpPr/>
          <p:nvPr/>
        </p:nvGrpSpPr>
        <p:grpSpPr>
          <a:xfrm>
            <a:off x="3718594" y="1449189"/>
            <a:ext cx="11407277" cy="8294559"/>
            <a:chOff x="0" y="0"/>
            <a:chExt cx="3228966" cy="2347874"/>
          </a:xfrm>
        </p:grpSpPr>
        <p:sp>
          <p:nvSpPr>
            <p:cNvPr id="4" name="Freeform 4"/>
            <p:cNvSpPr/>
            <p:nvPr/>
          </p:nvSpPr>
          <p:spPr>
            <a:xfrm>
              <a:off x="0" y="0"/>
              <a:ext cx="3228966" cy="2347875"/>
            </a:xfrm>
            <a:custGeom>
              <a:avLst/>
              <a:gdLst/>
              <a:ahLst/>
              <a:cxnLst/>
              <a:rect l="l" t="t" r="r" b="b"/>
              <a:pathLst>
                <a:path w="3228966" h="2347875">
                  <a:moveTo>
                    <a:pt x="34613" y="0"/>
                  </a:moveTo>
                  <a:lnTo>
                    <a:pt x="3194354" y="0"/>
                  </a:lnTo>
                  <a:cubicBezTo>
                    <a:pt x="3213470" y="0"/>
                    <a:pt x="3228966" y="15497"/>
                    <a:pt x="3228966" y="34613"/>
                  </a:cubicBezTo>
                  <a:lnTo>
                    <a:pt x="3228966" y="2313262"/>
                  </a:lnTo>
                  <a:cubicBezTo>
                    <a:pt x="3228966" y="2322442"/>
                    <a:pt x="3225320" y="2331245"/>
                    <a:pt x="3218829" y="2337737"/>
                  </a:cubicBezTo>
                  <a:cubicBezTo>
                    <a:pt x="3212337" y="2344228"/>
                    <a:pt x="3203534" y="2347875"/>
                    <a:pt x="3194354" y="2347875"/>
                  </a:cubicBezTo>
                  <a:lnTo>
                    <a:pt x="34613" y="2347875"/>
                  </a:lnTo>
                  <a:cubicBezTo>
                    <a:pt x="15497" y="2347875"/>
                    <a:pt x="0" y="2332378"/>
                    <a:pt x="0" y="2313262"/>
                  </a:cubicBezTo>
                  <a:lnTo>
                    <a:pt x="0" y="34613"/>
                  </a:lnTo>
                  <a:cubicBezTo>
                    <a:pt x="0" y="15497"/>
                    <a:pt x="15497" y="0"/>
                    <a:pt x="34613" y="0"/>
                  </a:cubicBezTo>
                  <a:close/>
                </a:path>
              </a:pathLst>
            </a:custGeom>
            <a:solidFill>
              <a:srgbClr val="004AAD"/>
            </a:solidFill>
          </p:spPr>
          <p:txBody>
            <a:bodyPr/>
            <a:lstStyle/>
            <a:p>
              <a:endParaRPr lang="ar-EG"/>
            </a:p>
          </p:txBody>
        </p:sp>
        <p:sp>
          <p:nvSpPr>
            <p:cNvPr id="5" name="TextBox 5"/>
            <p:cNvSpPr txBox="1"/>
            <p:nvPr/>
          </p:nvSpPr>
          <p:spPr>
            <a:xfrm>
              <a:off x="0" y="-47625"/>
              <a:ext cx="3228966" cy="2395499"/>
            </a:xfrm>
            <a:prstGeom prst="rect">
              <a:avLst/>
            </a:prstGeom>
          </p:spPr>
          <p:txBody>
            <a:bodyPr lIns="50800" tIns="50800" rIns="50800" bIns="50800" rtlCol="0" anchor="ctr"/>
            <a:lstStyle/>
            <a:p>
              <a:pPr algn="ctr">
                <a:lnSpc>
                  <a:spcPts val="2659"/>
                </a:lnSpc>
              </a:pPr>
              <a:endParaRPr/>
            </a:p>
          </p:txBody>
        </p:sp>
      </p:grpSp>
      <p:sp>
        <p:nvSpPr>
          <p:cNvPr id="6" name="TextBox 6"/>
          <p:cNvSpPr txBox="1"/>
          <p:nvPr/>
        </p:nvSpPr>
        <p:spPr>
          <a:xfrm>
            <a:off x="4722103" y="273080"/>
            <a:ext cx="8843793" cy="912882"/>
          </a:xfrm>
          <a:prstGeom prst="rect">
            <a:avLst/>
          </a:prstGeom>
        </p:spPr>
        <p:txBody>
          <a:bodyPr lIns="0" tIns="0" rIns="0" bIns="0" rtlCol="0" anchor="t">
            <a:spAutoFit/>
          </a:bodyPr>
          <a:lstStyle/>
          <a:p>
            <a:pPr algn="ctr">
              <a:lnSpc>
                <a:spcPts val="7431"/>
              </a:lnSpc>
            </a:pPr>
            <a:r>
              <a:rPr lang="en-US" sz="5308" b="1">
                <a:solidFill>
                  <a:srgbClr val="004AAD"/>
                </a:solidFill>
                <a:latin typeface="League Spartan"/>
                <a:ea typeface="League Spartan"/>
                <a:cs typeface="League Spartan"/>
                <a:sym typeface="League Spartan"/>
              </a:rPr>
              <a:t>LIBRARIES USED</a:t>
            </a:r>
          </a:p>
        </p:txBody>
      </p:sp>
      <p:grpSp>
        <p:nvGrpSpPr>
          <p:cNvPr id="7" name="Group 7"/>
          <p:cNvGrpSpPr/>
          <p:nvPr/>
        </p:nvGrpSpPr>
        <p:grpSpPr>
          <a:xfrm>
            <a:off x="3162129" y="1739833"/>
            <a:ext cx="1112929" cy="1112929"/>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5E5E5"/>
            </a:solidFill>
          </p:spPr>
          <p:txBody>
            <a:bodyPr/>
            <a:lstStyle/>
            <a:p>
              <a:endParaRPr lang="ar-EG"/>
            </a:p>
          </p:txBody>
        </p:sp>
        <p:sp>
          <p:nvSpPr>
            <p:cNvPr id="9" name="TextBox 9"/>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sp>
        <p:nvSpPr>
          <p:cNvPr id="10" name="TextBox 10"/>
          <p:cNvSpPr txBox="1"/>
          <p:nvPr/>
        </p:nvSpPr>
        <p:spPr>
          <a:xfrm>
            <a:off x="3230465" y="1920458"/>
            <a:ext cx="976257" cy="790784"/>
          </a:xfrm>
          <a:prstGeom prst="rect">
            <a:avLst/>
          </a:prstGeom>
        </p:spPr>
        <p:txBody>
          <a:bodyPr lIns="0" tIns="0" rIns="0" bIns="0" rtlCol="0" anchor="t">
            <a:spAutoFit/>
          </a:bodyPr>
          <a:lstStyle/>
          <a:p>
            <a:pPr algn="ctr">
              <a:lnSpc>
                <a:spcPts val="6554"/>
              </a:lnSpc>
            </a:pPr>
            <a:r>
              <a:rPr lang="en-US" sz="4681">
                <a:solidFill>
                  <a:srgbClr val="000000"/>
                </a:solidFill>
                <a:latin typeface="League Spartan"/>
                <a:ea typeface="League Spartan"/>
                <a:cs typeface="League Spartan"/>
                <a:sym typeface="League Spartan"/>
              </a:rPr>
              <a:t>1</a:t>
            </a:r>
          </a:p>
        </p:txBody>
      </p:sp>
      <p:sp>
        <p:nvSpPr>
          <p:cNvPr id="11" name="TextBox 11"/>
          <p:cNvSpPr txBox="1"/>
          <p:nvPr/>
        </p:nvSpPr>
        <p:spPr>
          <a:xfrm>
            <a:off x="4625117" y="1658390"/>
            <a:ext cx="4813309" cy="1040542"/>
          </a:xfrm>
          <a:prstGeom prst="rect">
            <a:avLst/>
          </a:prstGeom>
        </p:spPr>
        <p:txBody>
          <a:bodyPr lIns="0" tIns="0" rIns="0" bIns="0" rtlCol="0" anchor="t">
            <a:spAutoFit/>
          </a:bodyPr>
          <a:lstStyle/>
          <a:p>
            <a:pPr algn="l">
              <a:lnSpc>
                <a:spcPts val="8197"/>
              </a:lnSpc>
              <a:spcBef>
                <a:spcPct val="0"/>
              </a:spcBef>
            </a:pPr>
            <a:r>
              <a:rPr lang="en-US" sz="5855">
                <a:solidFill>
                  <a:srgbClr val="FFFFFF"/>
                </a:solidFill>
                <a:latin typeface="Poppins"/>
                <a:ea typeface="Poppins"/>
                <a:cs typeface="Poppins"/>
                <a:sym typeface="Poppins"/>
              </a:rPr>
              <a:t>os</a:t>
            </a:r>
          </a:p>
        </p:txBody>
      </p:sp>
      <p:grpSp>
        <p:nvGrpSpPr>
          <p:cNvPr id="12" name="Group 12"/>
          <p:cNvGrpSpPr/>
          <p:nvPr/>
        </p:nvGrpSpPr>
        <p:grpSpPr>
          <a:xfrm>
            <a:off x="3162129" y="3049339"/>
            <a:ext cx="1112929" cy="1112929"/>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5E5E5"/>
            </a:solidFill>
          </p:spPr>
          <p:txBody>
            <a:bodyPr/>
            <a:lstStyle/>
            <a:p>
              <a:endParaRPr lang="ar-EG"/>
            </a:p>
          </p:txBody>
        </p:sp>
        <p:sp>
          <p:nvSpPr>
            <p:cNvPr id="14" name="TextBox 14"/>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sp>
        <p:nvSpPr>
          <p:cNvPr id="15" name="TextBox 15"/>
          <p:cNvSpPr txBox="1"/>
          <p:nvPr/>
        </p:nvSpPr>
        <p:spPr>
          <a:xfrm>
            <a:off x="3230465" y="3229964"/>
            <a:ext cx="976257" cy="790827"/>
          </a:xfrm>
          <a:prstGeom prst="rect">
            <a:avLst/>
          </a:prstGeom>
        </p:spPr>
        <p:txBody>
          <a:bodyPr lIns="0" tIns="0" rIns="0" bIns="0" rtlCol="0" anchor="t">
            <a:spAutoFit/>
          </a:bodyPr>
          <a:lstStyle/>
          <a:p>
            <a:pPr algn="ctr">
              <a:lnSpc>
                <a:spcPts val="6554"/>
              </a:lnSpc>
            </a:pPr>
            <a:r>
              <a:rPr lang="en-US" sz="4681">
                <a:solidFill>
                  <a:srgbClr val="000000"/>
                </a:solidFill>
                <a:latin typeface="League Spartan"/>
                <a:ea typeface="League Spartan"/>
                <a:cs typeface="League Spartan"/>
                <a:sym typeface="League Spartan"/>
              </a:rPr>
              <a:t>2</a:t>
            </a:r>
          </a:p>
        </p:txBody>
      </p:sp>
      <p:grpSp>
        <p:nvGrpSpPr>
          <p:cNvPr id="16" name="Group 16"/>
          <p:cNvGrpSpPr/>
          <p:nvPr/>
        </p:nvGrpSpPr>
        <p:grpSpPr>
          <a:xfrm>
            <a:off x="3162129" y="4357244"/>
            <a:ext cx="1112929" cy="1112929"/>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5E5E5"/>
            </a:solidFill>
          </p:spPr>
          <p:txBody>
            <a:bodyPr/>
            <a:lstStyle/>
            <a:p>
              <a:endParaRPr lang="ar-EG"/>
            </a:p>
          </p:txBody>
        </p:sp>
        <p:sp>
          <p:nvSpPr>
            <p:cNvPr id="18" name="TextBox 18"/>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sp>
        <p:nvSpPr>
          <p:cNvPr id="19" name="TextBox 19"/>
          <p:cNvSpPr txBox="1"/>
          <p:nvPr/>
        </p:nvSpPr>
        <p:spPr>
          <a:xfrm>
            <a:off x="3230465" y="4537869"/>
            <a:ext cx="976257" cy="790827"/>
          </a:xfrm>
          <a:prstGeom prst="rect">
            <a:avLst/>
          </a:prstGeom>
        </p:spPr>
        <p:txBody>
          <a:bodyPr lIns="0" tIns="0" rIns="0" bIns="0" rtlCol="0" anchor="t">
            <a:spAutoFit/>
          </a:bodyPr>
          <a:lstStyle/>
          <a:p>
            <a:pPr algn="ctr">
              <a:lnSpc>
                <a:spcPts val="6554"/>
              </a:lnSpc>
            </a:pPr>
            <a:r>
              <a:rPr lang="en-US" sz="4681">
                <a:solidFill>
                  <a:srgbClr val="000000"/>
                </a:solidFill>
                <a:latin typeface="League Spartan"/>
                <a:ea typeface="League Spartan"/>
                <a:cs typeface="League Spartan"/>
                <a:sym typeface="League Spartan"/>
              </a:rPr>
              <a:t>3</a:t>
            </a:r>
          </a:p>
        </p:txBody>
      </p:sp>
      <p:grpSp>
        <p:nvGrpSpPr>
          <p:cNvPr id="20" name="Group 20"/>
          <p:cNvGrpSpPr/>
          <p:nvPr/>
        </p:nvGrpSpPr>
        <p:grpSpPr>
          <a:xfrm>
            <a:off x="3162129" y="5665149"/>
            <a:ext cx="1112929" cy="1112929"/>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5E5E5"/>
            </a:solidFill>
          </p:spPr>
          <p:txBody>
            <a:bodyPr/>
            <a:lstStyle/>
            <a:p>
              <a:endParaRPr lang="ar-EG"/>
            </a:p>
          </p:txBody>
        </p:sp>
        <p:sp>
          <p:nvSpPr>
            <p:cNvPr id="22" name="TextBox 22"/>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sp>
        <p:nvSpPr>
          <p:cNvPr id="23" name="TextBox 23"/>
          <p:cNvSpPr txBox="1"/>
          <p:nvPr/>
        </p:nvSpPr>
        <p:spPr>
          <a:xfrm>
            <a:off x="3230465" y="5845774"/>
            <a:ext cx="976257" cy="790827"/>
          </a:xfrm>
          <a:prstGeom prst="rect">
            <a:avLst/>
          </a:prstGeom>
        </p:spPr>
        <p:txBody>
          <a:bodyPr lIns="0" tIns="0" rIns="0" bIns="0" rtlCol="0" anchor="t">
            <a:spAutoFit/>
          </a:bodyPr>
          <a:lstStyle/>
          <a:p>
            <a:pPr algn="ctr">
              <a:lnSpc>
                <a:spcPts val="6554"/>
              </a:lnSpc>
            </a:pPr>
            <a:r>
              <a:rPr lang="en-US" sz="4681">
                <a:solidFill>
                  <a:srgbClr val="000000"/>
                </a:solidFill>
                <a:latin typeface="League Spartan"/>
                <a:ea typeface="League Spartan"/>
                <a:cs typeface="League Spartan"/>
                <a:sym typeface="League Spartan"/>
              </a:rPr>
              <a:t>4</a:t>
            </a:r>
          </a:p>
        </p:txBody>
      </p:sp>
      <p:grpSp>
        <p:nvGrpSpPr>
          <p:cNvPr id="24" name="Group 24"/>
          <p:cNvGrpSpPr/>
          <p:nvPr/>
        </p:nvGrpSpPr>
        <p:grpSpPr>
          <a:xfrm>
            <a:off x="3162129" y="6973054"/>
            <a:ext cx="1112929" cy="1112929"/>
            <a:chOff x="0" y="0"/>
            <a:chExt cx="812800" cy="812800"/>
          </a:xfrm>
        </p:grpSpPr>
        <p:sp>
          <p:nvSpPr>
            <p:cNvPr id="25" name="Freeform 2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5E5E5"/>
            </a:solidFill>
          </p:spPr>
          <p:txBody>
            <a:bodyPr/>
            <a:lstStyle/>
            <a:p>
              <a:endParaRPr lang="ar-EG"/>
            </a:p>
          </p:txBody>
        </p:sp>
        <p:sp>
          <p:nvSpPr>
            <p:cNvPr id="26" name="TextBox 26"/>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sp>
        <p:nvSpPr>
          <p:cNvPr id="27" name="TextBox 27"/>
          <p:cNvSpPr txBox="1"/>
          <p:nvPr/>
        </p:nvSpPr>
        <p:spPr>
          <a:xfrm>
            <a:off x="3230465" y="7153678"/>
            <a:ext cx="976257" cy="790827"/>
          </a:xfrm>
          <a:prstGeom prst="rect">
            <a:avLst/>
          </a:prstGeom>
        </p:spPr>
        <p:txBody>
          <a:bodyPr lIns="0" tIns="0" rIns="0" bIns="0" rtlCol="0" anchor="t">
            <a:spAutoFit/>
          </a:bodyPr>
          <a:lstStyle/>
          <a:p>
            <a:pPr algn="ctr">
              <a:lnSpc>
                <a:spcPts val="6554"/>
              </a:lnSpc>
            </a:pPr>
            <a:r>
              <a:rPr lang="en-US" sz="4681">
                <a:solidFill>
                  <a:srgbClr val="000000"/>
                </a:solidFill>
                <a:latin typeface="League Spartan"/>
                <a:ea typeface="League Spartan"/>
                <a:cs typeface="League Spartan"/>
                <a:sym typeface="League Spartan"/>
              </a:rPr>
              <a:t>5</a:t>
            </a:r>
          </a:p>
        </p:txBody>
      </p:sp>
      <p:grpSp>
        <p:nvGrpSpPr>
          <p:cNvPr id="28" name="Group 28"/>
          <p:cNvGrpSpPr/>
          <p:nvPr/>
        </p:nvGrpSpPr>
        <p:grpSpPr>
          <a:xfrm>
            <a:off x="3162129" y="8280958"/>
            <a:ext cx="1112929" cy="1112929"/>
            <a:chOff x="0" y="0"/>
            <a:chExt cx="812800" cy="812800"/>
          </a:xfrm>
        </p:grpSpPr>
        <p:sp>
          <p:nvSpPr>
            <p:cNvPr id="29" name="Freeform 2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5E5E5"/>
            </a:solidFill>
          </p:spPr>
          <p:txBody>
            <a:bodyPr/>
            <a:lstStyle/>
            <a:p>
              <a:endParaRPr lang="ar-EG"/>
            </a:p>
          </p:txBody>
        </p:sp>
        <p:sp>
          <p:nvSpPr>
            <p:cNvPr id="30" name="TextBox 30"/>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sp>
        <p:nvSpPr>
          <p:cNvPr id="31" name="TextBox 31"/>
          <p:cNvSpPr txBox="1"/>
          <p:nvPr/>
        </p:nvSpPr>
        <p:spPr>
          <a:xfrm>
            <a:off x="3230465" y="8461583"/>
            <a:ext cx="976257" cy="790827"/>
          </a:xfrm>
          <a:prstGeom prst="rect">
            <a:avLst/>
          </a:prstGeom>
        </p:spPr>
        <p:txBody>
          <a:bodyPr lIns="0" tIns="0" rIns="0" bIns="0" rtlCol="0" anchor="t">
            <a:spAutoFit/>
          </a:bodyPr>
          <a:lstStyle/>
          <a:p>
            <a:pPr algn="ctr">
              <a:lnSpc>
                <a:spcPts val="6554"/>
              </a:lnSpc>
            </a:pPr>
            <a:r>
              <a:rPr lang="en-US" sz="4681">
                <a:solidFill>
                  <a:srgbClr val="000000"/>
                </a:solidFill>
                <a:latin typeface="League Spartan"/>
                <a:ea typeface="League Spartan"/>
                <a:cs typeface="League Spartan"/>
                <a:sym typeface="League Spartan"/>
              </a:rPr>
              <a:t>6</a:t>
            </a:r>
          </a:p>
        </p:txBody>
      </p:sp>
      <p:sp>
        <p:nvSpPr>
          <p:cNvPr id="32" name="TextBox 32"/>
          <p:cNvSpPr txBox="1"/>
          <p:nvPr/>
        </p:nvSpPr>
        <p:spPr>
          <a:xfrm>
            <a:off x="4625117" y="2967896"/>
            <a:ext cx="10302585" cy="1040468"/>
          </a:xfrm>
          <a:prstGeom prst="rect">
            <a:avLst/>
          </a:prstGeom>
        </p:spPr>
        <p:txBody>
          <a:bodyPr lIns="0" tIns="0" rIns="0" bIns="0" rtlCol="0" anchor="t">
            <a:spAutoFit/>
          </a:bodyPr>
          <a:lstStyle/>
          <a:p>
            <a:pPr algn="l">
              <a:lnSpc>
                <a:spcPts val="8197"/>
              </a:lnSpc>
              <a:spcBef>
                <a:spcPct val="0"/>
              </a:spcBef>
            </a:pPr>
            <a:r>
              <a:rPr lang="en-US" sz="5855">
                <a:solidFill>
                  <a:srgbClr val="FFFFFF"/>
                </a:solidFill>
                <a:latin typeface="Poppins"/>
                <a:ea typeface="Poppins"/>
                <a:cs typeface="Poppins"/>
                <a:sym typeface="Poppins"/>
              </a:rPr>
              <a:t>Numpy</a:t>
            </a:r>
          </a:p>
        </p:txBody>
      </p:sp>
      <p:sp>
        <p:nvSpPr>
          <p:cNvPr id="33" name="TextBox 33"/>
          <p:cNvSpPr txBox="1"/>
          <p:nvPr/>
        </p:nvSpPr>
        <p:spPr>
          <a:xfrm>
            <a:off x="4625117" y="4280702"/>
            <a:ext cx="10302585" cy="1040542"/>
          </a:xfrm>
          <a:prstGeom prst="rect">
            <a:avLst/>
          </a:prstGeom>
        </p:spPr>
        <p:txBody>
          <a:bodyPr lIns="0" tIns="0" rIns="0" bIns="0" rtlCol="0" anchor="t">
            <a:spAutoFit/>
          </a:bodyPr>
          <a:lstStyle/>
          <a:p>
            <a:pPr algn="l">
              <a:lnSpc>
                <a:spcPts val="8197"/>
              </a:lnSpc>
              <a:spcBef>
                <a:spcPct val="0"/>
              </a:spcBef>
            </a:pPr>
            <a:r>
              <a:rPr lang="en-US" sz="5855">
                <a:solidFill>
                  <a:srgbClr val="FFFFFF"/>
                </a:solidFill>
                <a:latin typeface="Poppins"/>
                <a:ea typeface="Poppins"/>
                <a:cs typeface="Poppins"/>
                <a:sym typeface="Poppins"/>
              </a:rPr>
              <a:t>Matplotlib &amp; Seaborn</a:t>
            </a:r>
          </a:p>
        </p:txBody>
      </p:sp>
      <p:sp>
        <p:nvSpPr>
          <p:cNvPr id="34" name="TextBox 34"/>
          <p:cNvSpPr txBox="1"/>
          <p:nvPr/>
        </p:nvSpPr>
        <p:spPr>
          <a:xfrm>
            <a:off x="4625117" y="5593509"/>
            <a:ext cx="6438293" cy="1040542"/>
          </a:xfrm>
          <a:prstGeom prst="rect">
            <a:avLst/>
          </a:prstGeom>
        </p:spPr>
        <p:txBody>
          <a:bodyPr lIns="0" tIns="0" rIns="0" bIns="0" rtlCol="0" anchor="t">
            <a:spAutoFit/>
          </a:bodyPr>
          <a:lstStyle/>
          <a:p>
            <a:pPr algn="l">
              <a:lnSpc>
                <a:spcPts val="8197"/>
              </a:lnSpc>
              <a:spcBef>
                <a:spcPct val="0"/>
              </a:spcBef>
            </a:pPr>
            <a:r>
              <a:rPr lang="en-US" sz="5855">
                <a:solidFill>
                  <a:srgbClr val="FFFFFF"/>
                </a:solidFill>
                <a:latin typeface="Poppins"/>
                <a:ea typeface="Poppins"/>
                <a:cs typeface="Poppins"/>
                <a:sym typeface="Poppins"/>
              </a:rPr>
              <a:t>cv2</a:t>
            </a:r>
          </a:p>
        </p:txBody>
      </p:sp>
      <p:sp>
        <p:nvSpPr>
          <p:cNvPr id="35" name="TextBox 35"/>
          <p:cNvSpPr txBox="1"/>
          <p:nvPr/>
        </p:nvSpPr>
        <p:spPr>
          <a:xfrm>
            <a:off x="4625117" y="6906315"/>
            <a:ext cx="7892943" cy="1040542"/>
          </a:xfrm>
          <a:prstGeom prst="rect">
            <a:avLst/>
          </a:prstGeom>
        </p:spPr>
        <p:txBody>
          <a:bodyPr lIns="0" tIns="0" rIns="0" bIns="0" rtlCol="0" anchor="t">
            <a:spAutoFit/>
          </a:bodyPr>
          <a:lstStyle/>
          <a:p>
            <a:pPr algn="l">
              <a:lnSpc>
                <a:spcPts val="8197"/>
              </a:lnSpc>
              <a:spcBef>
                <a:spcPct val="0"/>
              </a:spcBef>
            </a:pPr>
            <a:r>
              <a:rPr lang="en-US" sz="5855">
                <a:solidFill>
                  <a:srgbClr val="FFFFFF"/>
                </a:solidFill>
                <a:latin typeface="Poppins"/>
                <a:ea typeface="Poppins"/>
                <a:cs typeface="Poppins"/>
                <a:sym typeface="Poppins"/>
              </a:rPr>
              <a:t>Sklearn &amp; tensorflow</a:t>
            </a:r>
          </a:p>
        </p:txBody>
      </p:sp>
      <p:sp>
        <p:nvSpPr>
          <p:cNvPr id="36" name="TextBox 36"/>
          <p:cNvSpPr txBox="1"/>
          <p:nvPr/>
        </p:nvSpPr>
        <p:spPr>
          <a:xfrm>
            <a:off x="4625117" y="8219121"/>
            <a:ext cx="6438293" cy="1040468"/>
          </a:xfrm>
          <a:prstGeom prst="rect">
            <a:avLst/>
          </a:prstGeom>
        </p:spPr>
        <p:txBody>
          <a:bodyPr lIns="0" tIns="0" rIns="0" bIns="0" rtlCol="0" anchor="t">
            <a:spAutoFit/>
          </a:bodyPr>
          <a:lstStyle/>
          <a:p>
            <a:pPr algn="l">
              <a:lnSpc>
                <a:spcPts val="8197"/>
              </a:lnSpc>
              <a:spcBef>
                <a:spcPct val="0"/>
              </a:spcBef>
            </a:pPr>
            <a:r>
              <a:rPr lang="en-US" sz="5855">
                <a:solidFill>
                  <a:srgbClr val="FFFFFF"/>
                </a:solidFill>
                <a:latin typeface="Poppins"/>
                <a:ea typeface="Poppins"/>
                <a:cs typeface="Poppins"/>
                <a:sym typeface="Poppins"/>
              </a:rPr>
              <a:t>PIL</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ar-EG"/>
          </a:p>
        </p:txBody>
      </p:sp>
      <p:grpSp>
        <p:nvGrpSpPr>
          <p:cNvPr id="3" name="Group 3"/>
          <p:cNvGrpSpPr/>
          <p:nvPr/>
        </p:nvGrpSpPr>
        <p:grpSpPr>
          <a:xfrm>
            <a:off x="1028700" y="9258300"/>
            <a:ext cx="6859435" cy="196455"/>
            <a:chOff x="0" y="0"/>
            <a:chExt cx="1806600" cy="51741"/>
          </a:xfrm>
        </p:grpSpPr>
        <p:sp>
          <p:nvSpPr>
            <p:cNvPr id="4" name="Freeform 4"/>
            <p:cNvSpPr/>
            <p:nvPr/>
          </p:nvSpPr>
          <p:spPr>
            <a:xfrm>
              <a:off x="0" y="0"/>
              <a:ext cx="1806600" cy="51741"/>
            </a:xfrm>
            <a:custGeom>
              <a:avLst/>
              <a:gdLst/>
              <a:ahLst/>
              <a:cxnLst/>
              <a:rect l="l" t="t" r="r" b="b"/>
              <a:pathLst>
                <a:path w="1806600" h="51741">
                  <a:moveTo>
                    <a:pt x="0" y="0"/>
                  </a:moveTo>
                  <a:lnTo>
                    <a:pt x="1806600" y="0"/>
                  </a:lnTo>
                  <a:lnTo>
                    <a:pt x="1806600" y="51741"/>
                  </a:lnTo>
                  <a:lnTo>
                    <a:pt x="0" y="51741"/>
                  </a:lnTo>
                  <a:close/>
                </a:path>
              </a:pathLst>
            </a:custGeom>
            <a:solidFill>
              <a:srgbClr val="004AAD"/>
            </a:solidFill>
          </p:spPr>
          <p:txBody>
            <a:bodyPr/>
            <a:lstStyle/>
            <a:p>
              <a:endParaRPr lang="ar-EG"/>
            </a:p>
          </p:txBody>
        </p:sp>
        <p:sp>
          <p:nvSpPr>
            <p:cNvPr id="5" name="TextBox 5"/>
            <p:cNvSpPr txBox="1"/>
            <p:nvPr/>
          </p:nvSpPr>
          <p:spPr>
            <a:xfrm>
              <a:off x="0" y="-47625"/>
              <a:ext cx="1806600" cy="99366"/>
            </a:xfrm>
            <a:prstGeom prst="rect">
              <a:avLst/>
            </a:prstGeom>
          </p:spPr>
          <p:txBody>
            <a:bodyPr lIns="50800" tIns="50800" rIns="50800" bIns="50800" rtlCol="0" anchor="ctr"/>
            <a:lstStyle/>
            <a:p>
              <a:pPr algn="ctr">
                <a:lnSpc>
                  <a:spcPts val="2659"/>
                </a:lnSpc>
              </a:pPr>
              <a:endParaRPr/>
            </a:p>
          </p:txBody>
        </p:sp>
      </p:grpSp>
      <p:grpSp>
        <p:nvGrpSpPr>
          <p:cNvPr id="6" name="Group 6"/>
          <p:cNvGrpSpPr>
            <a:grpSpLocks noChangeAspect="1"/>
          </p:cNvGrpSpPr>
          <p:nvPr/>
        </p:nvGrpSpPr>
        <p:grpSpPr>
          <a:xfrm>
            <a:off x="7795260" y="301183"/>
            <a:ext cx="5246370" cy="5246370"/>
            <a:chOff x="0" y="0"/>
            <a:chExt cx="6350000" cy="6350000"/>
          </a:xfrm>
        </p:grpSpPr>
        <p:sp>
          <p:nvSpPr>
            <p:cNvPr id="7" name="Freeform 7"/>
            <p:cNvSpPr/>
            <p:nvPr/>
          </p:nvSpPr>
          <p:spPr>
            <a:xfrm>
              <a:off x="0" y="0"/>
              <a:ext cx="6350000" cy="6350000"/>
            </a:xfrm>
            <a:custGeom>
              <a:avLst/>
              <a:gdLst/>
              <a:ahLst/>
              <a:cxnLst/>
              <a:rect l="l" t="t" r="r" b="b"/>
              <a:pathLst>
                <a:path w="6350000" h="6350000">
                  <a:moveTo>
                    <a:pt x="0" y="3175000"/>
                  </a:moveTo>
                  <a:cubicBezTo>
                    <a:pt x="0" y="4928870"/>
                    <a:pt x="1421130" y="6350000"/>
                    <a:pt x="3175000" y="6350000"/>
                  </a:cubicBezTo>
                  <a:lnTo>
                    <a:pt x="6350000" y="6350000"/>
                  </a:lnTo>
                  <a:lnTo>
                    <a:pt x="6350000" y="3175000"/>
                  </a:lnTo>
                  <a:cubicBezTo>
                    <a:pt x="6350000" y="1421130"/>
                    <a:pt x="4928870" y="0"/>
                    <a:pt x="3175000" y="0"/>
                  </a:cubicBezTo>
                  <a:cubicBezTo>
                    <a:pt x="1421130" y="0"/>
                    <a:pt x="0" y="1421130"/>
                    <a:pt x="0" y="3175000"/>
                  </a:cubicBezTo>
                  <a:close/>
                </a:path>
              </a:pathLst>
            </a:custGeom>
            <a:solidFill>
              <a:srgbClr val="004AAD"/>
            </a:solidFill>
          </p:spPr>
          <p:txBody>
            <a:bodyPr/>
            <a:lstStyle/>
            <a:p>
              <a:endParaRPr lang="ar-EG"/>
            </a:p>
          </p:txBody>
        </p:sp>
        <p:sp>
          <p:nvSpPr>
            <p:cNvPr id="8" name="Freeform 8"/>
            <p:cNvSpPr/>
            <p:nvPr/>
          </p:nvSpPr>
          <p:spPr>
            <a:xfrm>
              <a:off x="391160" y="364490"/>
              <a:ext cx="5619750" cy="5621020"/>
            </a:xfrm>
            <a:custGeom>
              <a:avLst/>
              <a:gdLst/>
              <a:ahLst/>
              <a:cxnLst/>
              <a:rect l="l" t="t" r="r" b="b"/>
              <a:pathLst>
                <a:path w="5619750" h="5621020">
                  <a:moveTo>
                    <a:pt x="2810510" y="0"/>
                  </a:moveTo>
                  <a:cubicBezTo>
                    <a:pt x="4362450" y="0"/>
                    <a:pt x="5619750" y="1258570"/>
                    <a:pt x="5619750" y="2810510"/>
                  </a:cubicBezTo>
                  <a:cubicBezTo>
                    <a:pt x="5619750" y="4362450"/>
                    <a:pt x="4361180" y="5621020"/>
                    <a:pt x="2810510" y="5621020"/>
                  </a:cubicBezTo>
                  <a:cubicBezTo>
                    <a:pt x="1258570" y="5621020"/>
                    <a:pt x="0" y="4362450"/>
                    <a:pt x="0" y="2810510"/>
                  </a:cubicBezTo>
                  <a:cubicBezTo>
                    <a:pt x="1270" y="1258570"/>
                    <a:pt x="1258570" y="0"/>
                    <a:pt x="2810510" y="0"/>
                  </a:cubicBezTo>
                  <a:close/>
                </a:path>
              </a:pathLst>
            </a:custGeom>
            <a:blipFill>
              <a:blip r:embed="rId3"/>
              <a:stretch>
                <a:fillRect l="-11" r="-11"/>
              </a:stretch>
            </a:blipFill>
          </p:spPr>
          <p:txBody>
            <a:bodyPr/>
            <a:lstStyle/>
            <a:p>
              <a:endParaRPr lang="ar-EG"/>
            </a:p>
          </p:txBody>
        </p:sp>
      </p:grpSp>
      <p:grpSp>
        <p:nvGrpSpPr>
          <p:cNvPr id="9" name="Group 9"/>
          <p:cNvGrpSpPr>
            <a:grpSpLocks noChangeAspect="1"/>
          </p:cNvGrpSpPr>
          <p:nvPr/>
        </p:nvGrpSpPr>
        <p:grpSpPr>
          <a:xfrm>
            <a:off x="13041630" y="4610930"/>
            <a:ext cx="5246370" cy="5246370"/>
            <a:chOff x="0" y="0"/>
            <a:chExt cx="6350000" cy="6350000"/>
          </a:xfrm>
        </p:grpSpPr>
        <p:sp>
          <p:nvSpPr>
            <p:cNvPr id="10" name="Freeform 10"/>
            <p:cNvSpPr/>
            <p:nvPr/>
          </p:nvSpPr>
          <p:spPr>
            <a:xfrm>
              <a:off x="0" y="0"/>
              <a:ext cx="6350000" cy="6350000"/>
            </a:xfrm>
            <a:custGeom>
              <a:avLst/>
              <a:gdLst/>
              <a:ahLst/>
              <a:cxnLst/>
              <a:rect l="l" t="t" r="r" b="b"/>
              <a:pathLst>
                <a:path w="6350000" h="6350000">
                  <a:moveTo>
                    <a:pt x="6350000" y="3175000"/>
                  </a:moveTo>
                  <a:cubicBezTo>
                    <a:pt x="6350000" y="1421130"/>
                    <a:pt x="4928870" y="0"/>
                    <a:pt x="3175000" y="0"/>
                  </a:cubicBezTo>
                  <a:lnTo>
                    <a:pt x="0" y="0"/>
                  </a:lnTo>
                  <a:lnTo>
                    <a:pt x="0" y="3175000"/>
                  </a:lnTo>
                  <a:cubicBezTo>
                    <a:pt x="0" y="4928870"/>
                    <a:pt x="1421130" y="6350000"/>
                    <a:pt x="3175000" y="6350000"/>
                  </a:cubicBezTo>
                  <a:cubicBezTo>
                    <a:pt x="4928870" y="6350000"/>
                    <a:pt x="6350000" y="4928870"/>
                    <a:pt x="6350000" y="3175000"/>
                  </a:cubicBezTo>
                  <a:close/>
                </a:path>
              </a:pathLst>
            </a:custGeom>
            <a:solidFill>
              <a:srgbClr val="000000"/>
            </a:solidFill>
          </p:spPr>
          <p:txBody>
            <a:bodyPr/>
            <a:lstStyle/>
            <a:p>
              <a:endParaRPr lang="ar-EG"/>
            </a:p>
          </p:txBody>
        </p:sp>
        <p:sp>
          <p:nvSpPr>
            <p:cNvPr id="11" name="Freeform 11"/>
            <p:cNvSpPr/>
            <p:nvPr/>
          </p:nvSpPr>
          <p:spPr>
            <a:xfrm>
              <a:off x="325223" y="364462"/>
              <a:ext cx="5646214" cy="5621077"/>
            </a:xfrm>
            <a:custGeom>
              <a:avLst/>
              <a:gdLst/>
              <a:ahLst/>
              <a:cxnLst/>
              <a:rect l="l" t="t" r="r" b="b"/>
              <a:pathLst>
                <a:path w="5646214" h="5621077">
                  <a:moveTo>
                    <a:pt x="2823107" y="28"/>
                  </a:moveTo>
                  <a:cubicBezTo>
                    <a:pt x="1816014" y="-4476"/>
                    <a:pt x="883489" y="530217"/>
                    <a:pt x="378638" y="1401642"/>
                  </a:cubicBezTo>
                  <a:cubicBezTo>
                    <a:pt x="-126213" y="2273067"/>
                    <a:pt x="-126213" y="3348009"/>
                    <a:pt x="378638" y="4219434"/>
                  </a:cubicBezTo>
                  <a:cubicBezTo>
                    <a:pt x="883489" y="5090859"/>
                    <a:pt x="1816014" y="5625552"/>
                    <a:pt x="2823107" y="5621048"/>
                  </a:cubicBezTo>
                  <a:cubicBezTo>
                    <a:pt x="3830200" y="5625552"/>
                    <a:pt x="4762725" y="5090859"/>
                    <a:pt x="5267576" y="4219434"/>
                  </a:cubicBezTo>
                  <a:cubicBezTo>
                    <a:pt x="5772427" y="3348009"/>
                    <a:pt x="5772427" y="2273067"/>
                    <a:pt x="5267576" y="1401642"/>
                  </a:cubicBezTo>
                  <a:cubicBezTo>
                    <a:pt x="4762725" y="530217"/>
                    <a:pt x="3830200" y="-4476"/>
                    <a:pt x="2823107" y="28"/>
                  </a:cubicBezTo>
                  <a:close/>
                </a:path>
              </a:pathLst>
            </a:custGeom>
            <a:blipFill>
              <a:blip r:embed="rId4"/>
              <a:stretch>
                <a:fillRect l="-24902" r="-24902"/>
              </a:stretch>
            </a:blipFill>
          </p:spPr>
          <p:txBody>
            <a:bodyPr/>
            <a:lstStyle/>
            <a:p>
              <a:endParaRPr lang="ar-EG"/>
            </a:p>
          </p:txBody>
        </p:sp>
      </p:grpSp>
      <p:sp>
        <p:nvSpPr>
          <p:cNvPr id="12" name="TextBox 12"/>
          <p:cNvSpPr txBox="1"/>
          <p:nvPr/>
        </p:nvSpPr>
        <p:spPr>
          <a:xfrm>
            <a:off x="1028700" y="923925"/>
            <a:ext cx="5052712" cy="912882"/>
          </a:xfrm>
          <a:prstGeom prst="rect">
            <a:avLst/>
          </a:prstGeom>
        </p:spPr>
        <p:txBody>
          <a:bodyPr lIns="0" tIns="0" rIns="0" bIns="0" rtlCol="0" anchor="t">
            <a:spAutoFit/>
          </a:bodyPr>
          <a:lstStyle/>
          <a:p>
            <a:pPr algn="l">
              <a:lnSpc>
                <a:spcPts val="7431"/>
              </a:lnSpc>
            </a:pPr>
            <a:r>
              <a:rPr lang="en-US" sz="5308" b="1">
                <a:solidFill>
                  <a:srgbClr val="004AAD"/>
                </a:solidFill>
                <a:latin typeface="League Spartan"/>
                <a:ea typeface="League Spartan"/>
                <a:cs typeface="League Spartan"/>
                <a:sym typeface="League Spartan"/>
              </a:rPr>
              <a:t>CONCLUSION</a:t>
            </a:r>
          </a:p>
        </p:txBody>
      </p:sp>
      <p:sp>
        <p:nvSpPr>
          <p:cNvPr id="13" name="TextBox 13"/>
          <p:cNvSpPr txBox="1"/>
          <p:nvPr/>
        </p:nvSpPr>
        <p:spPr>
          <a:xfrm>
            <a:off x="393000" y="2033080"/>
            <a:ext cx="7402260" cy="6943725"/>
          </a:xfrm>
          <a:prstGeom prst="rect">
            <a:avLst/>
          </a:prstGeom>
        </p:spPr>
        <p:txBody>
          <a:bodyPr lIns="0" tIns="0" rIns="0" bIns="0" rtlCol="0" anchor="t">
            <a:spAutoFit/>
          </a:bodyPr>
          <a:lstStyle/>
          <a:p>
            <a:pPr algn="l">
              <a:lnSpc>
                <a:spcPts val="4200"/>
              </a:lnSpc>
            </a:pPr>
            <a:r>
              <a:rPr lang="en-US" sz="3000">
                <a:solidFill>
                  <a:srgbClr val="000000"/>
                </a:solidFill>
                <a:latin typeface="Poppins"/>
                <a:ea typeface="Poppins"/>
                <a:cs typeface="Poppins"/>
                <a:sym typeface="Poppins"/>
              </a:rPr>
              <a:t>An end-to-end deep learning approach was developed for brain tumor classification from MRI images. Through effective preprocessing, data augmentation, and transfer learning, EfficientNet achieved strong and reliable performance across all tumor classes. Additional analysis and visualization techniques enhanced model interpretability, demonstrating the system’s potential as a practical and supportive tool for medical image analysis.</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txBody>
          <a:bodyPr/>
          <a:lstStyle/>
          <a:p>
            <a:endParaRPr lang="ar-EG"/>
          </a:p>
        </p:txBody>
      </p:sp>
      <p:grpSp>
        <p:nvGrpSpPr>
          <p:cNvPr id="3" name="Group 3"/>
          <p:cNvGrpSpPr/>
          <p:nvPr/>
        </p:nvGrpSpPr>
        <p:grpSpPr>
          <a:xfrm>
            <a:off x="-635000" y="3706949"/>
            <a:ext cx="5245100" cy="1332778"/>
            <a:chOff x="0" y="0"/>
            <a:chExt cx="1381426" cy="351020"/>
          </a:xfrm>
        </p:grpSpPr>
        <p:sp>
          <p:nvSpPr>
            <p:cNvPr id="4" name="Freeform 4"/>
            <p:cNvSpPr/>
            <p:nvPr/>
          </p:nvSpPr>
          <p:spPr>
            <a:xfrm>
              <a:off x="0" y="0"/>
              <a:ext cx="1381426" cy="351020"/>
            </a:xfrm>
            <a:custGeom>
              <a:avLst/>
              <a:gdLst/>
              <a:ahLst/>
              <a:cxnLst/>
              <a:rect l="l" t="t" r="r" b="b"/>
              <a:pathLst>
                <a:path w="1381426" h="351020">
                  <a:moveTo>
                    <a:pt x="75277" y="0"/>
                  </a:moveTo>
                  <a:lnTo>
                    <a:pt x="1306148" y="0"/>
                  </a:lnTo>
                  <a:cubicBezTo>
                    <a:pt x="1326113" y="0"/>
                    <a:pt x="1345260" y="7931"/>
                    <a:pt x="1359377" y="22048"/>
                  </a:cubicBezTo>
                  <a:cubicBezTo>
                    <a:pt x="1373495" y="36166"/>
                    <a:pt x="1381426" y="55313"/>
                    <a:pt x="1381426" y="75277"/>
                  </a:cubicBezTo>
                  <a:lnTo>
                    <a:pt x="1381426" y="275742"/>
                  </a:lnTo>
                  <a:cubicBezTo>
                    <a:pt x="1381426" y="295707"/>
                    <a:pt x="1373495" y="314854"/>
                    <a:pt x="1359377" y="328971"/>
                  </a:cubicBezTo>
                  <a:cubicBezTo>
                    <a:pt x="1345260" y="343089"/>
                    <a:pt x="1326113" y="351020"/>
                    <a:pt x="1306148" y="351020"/>
                  </a:cubicBezTo>
                  <a:lnTo>
                    <a:pt x="75277" y="351020"/>
                  </a:lnTo>
                  <a:cubicBezTo>
                    <a:pt x="55313" y="351020"/>
                    <a:pt x="36166" y="343089"/>
                    <a:pt x="22048" y="328971"/>
                  </a:cubicBezTo>
                  <a:cubicBezTo>
                    <a:pt x="7931" y="314854"/>
                    <a:pt x="0" y="295707"/>
                    <a:pt x="0" y="275742"/>
                  </a:cubicBezTo>
                  <a:lnTo>
                    <a:pt x="0" y="75277"/>
                  </a:lnTo>
                  <a:cubicBezTo>
                    <a:pt x="0" y="55313"/>
                    <a:pt x="7931" y="36166"/>
                    <a:pt x="22048" y="22048"/>
                  </a:cubicBezTo>
                  <a:cubicBezTo>
                    <a:pt x="36166" y="7931"/>
                    <a:pt x="55313" y="0"/>
                    <a:pt x="75277" y="0"/>
                  </a:cubicBezTo>
                  <a:close/>
                </a:path>
              </a:pathLst>
            </a:custGeom>
            <a:solidFill>
              <a:srgbClr val="004AAD"/>
            </a:solidFill>
          </p:spPr>
          <p:txBody>
            <a:bodyPr/>
            <a:lstStyle/>
            <a:p>
              <a:endParaRPr lang="ar-EG"/>
            </a:p>
          </p:txBody>
        </p:sp>
        <p:sp>
          <p:nvSpPr>
            <p:cNvPr id="5" name="TextBox 5"/>
            <p:cNvSpPr txBox="1"/>
            <p:nvPr/>
          </p:nvSpPr>
          <p:spPr>
            <a:xfrm>
              <a:off x="0" y="-47625"/>
              <a:ext cx="1381426" cy="398645"/>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13804900" y="3706949"/>
            <a:ext cx="5118100" cy="1332778"/>
            <a:chOff x="0" y="0"/>
            <a:chExt cx="1347977" cy="351020"/>
          </a:xfrm>
        </p:grpSpPr>
        <p:sp>
          <p:nvSpPr>
            <p:cNvPr id="7" name="Freeform 7"/>
            <p:cNvSpPr/>
            <p:nvPr/>
          </p:nvSpPr>
          <p:spPr>
            <a:xfrm>
              <a:off x="0" y="0"/>
              <a:ext cx="1347977" cy="351020"/>
            </a:xfrm>
            <a:custGeom>
              <a:avLst/>
              <a:gdLst/>
              <a:ahLst/>
              <a:cxnLst/>
              <a:rect l="l" t="t" r="r" b="b"/>
              <a:pathLst>
                <a:path w="1347977" h="351020">
                  <a:moveTo>
                    <a:pt x="77145" y="0"/>
                  </a:moveTo>
                  <a:lnTo>
                    <a:pt x="1270832" y="0"/>
                  </a:lnTo>
                  <a:cubicBezTo>
                    <a:pt x="1291292" y="0"/>
                    <a:pt x="1310914" y="8128"/>
                    <a:pt x="1325382" y="22595"/>
                  </a:cubicBezTo>
                  <a:cubicBezTo>
                    <a:pt x="1339849" y="37063"/>
                    <a:pt x="1347977" y="56685"/>
                    <a:pt x="1347977" y="77145"/>
                  </a:cubicBezTo>
                  <a:lnTo>
                    <a:pt x="1347977" y="273874"/>
                  </a:lnTo>
                  <a:cubicBezTo>
                    <a:pt x="1347977" y="316480"/>
                    <a:pt x="1313438" y="351020"/>
                    <a:pt x="1270832" y="351020"/>
                  </a:cubicBezTo>
                  <a:lnTo>
                    <a:pt x="77145" y="351020"/>
                  </a:lnTo>
                  <a:cubicBezTo>
                    <a:pt x="34539" y="351020"/>
                    <a:pt x="0" y="316480"/>
                    <a:pt x="0" y="273874"/>
                  </a:cubicBezTo>
                  <a:lnTo>
                    <a:pt x="0" y="77145"/>
                  </a:lnTo>
                  <a:cubicBezTo>
                    <a:pt x="0" y="34539"/>
                    <a:pt x="34539" y="0"/>
                    <a:pt x="77145" y="0"/>
                  </a:cubicBezTo>
                  <a:close/>
                </a:path>
              </a:pathLst>
            </a:custGeom>
            <a:solidFill>
              <a:srgbClr val="004AAD"/>
            </a:solidFill>
          </p:spPr>
          <p:txBody>
            <a:bodyPr/>
            <a:lstStyle/>
            <a:p>
              <a:endParaRPr lang="ar-EG"/>
            </a:p>
          </p:txBody>
        </p:sp>
        <p:sp>
          <p:nvSpPr>
            <p:cNvPr id="8" name="TextBox 8"/>
            <p:cNvSpPr txBox="1"/>
            <p:nvPr/>
          </p:nvSpPr>
          <p:spPr>
            <a:xfrm>
              <a:off x="0" y="-47625"/>
              <a:ext cx="1347977" cy="398645"/>
            </a:xfrm>
            <a:prstGeom prst="rect">
              <a:avLst/>
            </a:prstGeom>
          </p:spPr>
          <p:txBody>
            <a:bodyPr lIns="50800" tIns="50800" rIns="50800" bIns="50800" rtlCol="0" anchor="ctr"/>
            <a:lstStyle/>
            <a:p>
              <a:pPr algn="ctr">
                <a:lnSpc>
                  <a:spcPts val="2659"/>
                </a:lnSpc>
              </a:pPr>
              <a:endParaRPr/>
            </a:p>
          </p:txBody>
        </p:sp>
      </p:grpSp>
      <p:sp>
        <p:nvSpPr>
          <p:cNvPr id="9" name="TextBox 9"/>
          <p:cNvSpPr txBox="1"/>
          <p:nvPr/>
        </p:nvSpPr>
        <p:spPr>
          <a:xfrm>
            <a:off x="4996797" y="3669211"/>
            <a:ext cx="8421405" cy="1265381"/>
          </a:xfrm>
          <a:prstGeom prst="rect">
            <a:avLst/>
          </a:prstGeom>
        </p:spPr>
        <p:txBody>
          <a:bodyPr lIns="0" tIns="0" rIns="0" bIns="0" rtlCol="0" anchor="t">
            <a:spAutoFit/>
          </a:bodyPr>
          <a:lstStyle/>
          <a:p>
            <a:pPr algn="ctr">
              <a:lnSpc>
                <a:spcPts val="10334"/>
              </a:lnSpc>
            </a:pPr>
            <a:r>
              <a:rPr lang="en-US" sz="7382" b="1">
                <a:solidFill>
                  <a:srgbClr val="004AAD"/>
                </a:solidFill>
                <a:latin typeface="League Spartan"/>
                <a:ea typeface="League Spartan"/>
                <a:cs typeface="League Spartan"/>
                <a:sym typeface="League Spartan"/>
              </a:rPr>
              <a:t>THANK YOU</a:t>
            </a:r>
          </a:p>
        </p:txBody>
      </p:sp>
      <p:grpSp>
        <p:nvGrpSpPr>
          <p:cNvPr id="10" name="Group 10"/>
          <p:cNvGrpSpPr/>
          <p:nvPr/>
        </p:nvGrpSpPr>
        <p:grpSpPr>
          <a:xfrm>
            <a:off x="5827799" y="5797475"/>
            <a:ext cx="6632402" cy="761278"/>
            <a:chOff x="0" y="0"/>
            <a:chExt cx="1746806" cy="200501"/>
          </a:xfrm>
        </p:grpSpPr>
        <p:sp>
          <p:nvSpPr>
            <p:cNvPr id="11" name="Freeform 11"/>
            <p:cNvSpPr/>
            <p:nvPr/>
          </p:nvSpPr>
          <p:spPr>
            <a:xfrm>
              <a:off x="0" y="0"/>
              <a:ext cx="1746806" cy="200501"/>
            </a:xfrm>
            <a:custGeom>
              <a:avLst/>
              <a:gdLst/>
              <a:ahLst/>
              <a:cxnLst/>
              <a:rect l="l" t="t" r="r" b="b"/>
              <a:pathLst>
                <a:path w="1746806" h="200501">
                  <a:moveTo>
                    <a:pt x="59532" y="0"/>
                  </a:moveTo>
                  <a:lnTo>
                    <a:pt x="1687274" y="0"/>
                  </a:lnTo>
                  <a:cubicBezTo>
                    <a:pt x="1720152" y="0"/>
                    <a:pt x="1746806" y="26653"/>
                    <a:pt x="1746806" y="59532"/>
                  </a:cubicBezTo>
                  <a:lnTo>
                    <a:pt x="1746806" y="140969"/>
                  </a:lnTo>
                  <a:cubicBezTo>
                    <a:pt x="1746806" y="173848"/>
                    <a:pt x="1720152" y="200501"/>
                    <a:pt x="1687274" y="200501"/>
                  </a:cubicBezTo>
                  <a:lnTo>
                    <a:pt x="59532" y="200501"/>
                  </a:lnTo>
                  <a:cubicBezTo>
                    <a:pt x="26653" y="200501"/>
                    <a:pt x="0" y="173848"/>
                    <a:pt x="0" y="140969"/>
                  </a:cubicBezTo>
                  <a:lnTo>
                    <a:pt x="0" y="59532"/>
                  </a:lnTo>
                  <a:cubicBezTo>
                    <a:pt x="0" y="26653"/>
                    <a:pt x="26653" y="0"/>
                    <a:pt x="59532" y="0"/>
                  </a:cubicBezTo>
                  <a:close/>
                </a:path>
              </a:pathLst>
            </a:custGeom>
            <a:solidFill>
              <a:srgbClr val="004AAD"/>
            </a:solidFill>
          </p:spPr>
          <p:txBody>
            <a:bodyPr/>
            <a:lstStyle/>
            <a:p>
              <a:endParaRPr lang="ar-EG"/>
            </a:p>
          </p:txBody>
        </p:sp>
        <p:sp>
          <p:nvSpPr>
            <p:cNvPr id="12" name="TextBox 12"/>
            <p:cNvSpPr txBox="1"/>
            <p:nvPr/>
          </p:nvSpPr>
          <p:spPr>
            <a:xfrm>
              <a:off x="0" y="-47625"/>
              <a:ext cx="1746806" cy="248126"/>
            </a:xfrm>
            <a:prstGeom prst="rect">
              <a:avLst/>
            </a:prstGeom>
          </p:spPr>
          <p:txBody>
            <a:bodyPr lIns="50800" tIns="50800" rIns="50800" bIns="50800" rtlCol="0" anchor="ctr"/>
            <a:lstStyle/>
            <a:p>
              <a:pPr algn="ctr">
                <a:lnSpc>
                  <a:spcPts val="2659"/>
                </a:lnSpc>
              </a:pPr>
              <a:endParaRPr/>
            </a:p>
          </p:txBody>
        </p:sp>
      </p:grpSp>
      <p:sp>
        <p:nvSpPr>
          <p:cNvPr id="13" name="TextBox 13"/>
          <p:cNvSpPr txBox="1"/>
          <p:nvPr/>
        </p:nvSpPr>
        <p:spPr>
          <a:xfrm>
            <a:off x="6140561" y="5881545"/>
            <a:ext cx="6006877" cy="535987"/>
          </a:xfrm>
          <a:prstGeom prst="rect">
            <a:avLst/>
          </a:prstGeom>
        </p:spPr>
        <p:txBody>
          <a:bodyPr lIns="0" tIns="0" rIns="0" bIns="0" rtlCol="0" anchor="t">
            <a:spAutoFit/>
          </a:bodyPr>
          <a:lstStyle/>
          <a:p>
            <a:pPr algn="ctr">
              <a:lnSpc>
                <a:spcPts val="4408"/>
              </a:lnSpc>
            </a:pPr>
            <a:r>
              <a:rPr lang="en-US" sz="3148" b="1">
                <a:solidFill>
                  <a:srgbClr val="FFFFFF"/>
                </a:solidFill>
                <a:latin typeface="League Spartan"/>
                <a:ea typeface="League Spartan"/>
                <a:cs typeface="League Spartan"/>
                <a:sym typeface="League Spartan"/>
              </a:rPr>
              <a:t>MOHAMED TAREK EL-ERAKY</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ar-EG"/>
          </a:p>
        </p:txBody>
      </p:sp>
      <p:grpSp>
        <p:nvGrpSpPr>
          <p:cNvPr id="3" name="Group 3"/>
          <p:cNvGrpSpPr/>
          <p:nvPr/>
        </p:nvGrpSpPr>
        <p:grpSpPr>
          <a:xfrm>
            <a:off x="-255579" y="0"/>
            <a:ext cx="6792707" cy="10287000"/>
            <a:chOff x="0" y="0"/>
            <a:chExt cx="1789026" cy="2709333"/>
          </a:xfrm>
        </p:grpSpPr>
        <p:sp>
          <p:nvSpPr>
            <p:cNvPr id="4" name="Freeform 4"/>
            <p:cNvSpPr/>
            <p:nvPr/>
          </p:nvSpPr>
          <p:spPr>
            <a:xfrm>
              <a:off x="0" y="0"/>
              <a:ext cx="1789026" cy="2709333"/>
            </a:xfrm>
            <a:custGeom>
              <a:avLst/>
              <a:gdLst/>
              <a:ahLst/>
              <a:cxnLst/>
              <a:rect l="l" t="t" r="r" b="b"/>
              <a:pathLst>
                <a:path w="1789026" h="2709333">
                  <a:moveTo>
                    <a:pt x="0" y="0"/>
                  </a:moveTo>
                  <a:lnTo>
                    <a:pt x="1789026" y="0"/>
                  </a:lnTo>
                  <a:lnTo>
                    <a:pt x="1789026" y="2709333"/>
                  </a:lnTo>
                  <a:lnTo>
                    <a:pt x="0" y="2709333"/>
                  </a:lnTo>
                  <a:close/>
                </a:path>
              </a:pathLst>
            </a:custGeom>
            <a:solidFill>
              <a:srgbClr val="004AAD"/>
            </a:solidFill>
          </p:spPr>
          <p:txBody>
            <a:bodyPr/>
            <a:lstStyle/>
            <a:p>
              <a:endParaRPr lang="ar-EG"/>
            </a:p>
          </p:txBody>
        </p:sp>
        <p:sp>
          <p:nvSpPr>
            <p:cNvPr id="5" name="TextBox 5"/>
            <p:cNvSpPr txBox="1"/>
            <p:nvPr/>
          </p:nvSpPr>
          <p:spPr>
            <a:xfrm>
              <a:off x="0" y="-47625"/>
              <a:ext cx="1789026" cy="2756958"/>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5446818" y="8630505"/>
            <a:ext cx="897167" cy="2183545"/>
            <a:chOff x="0" y="0"/>
            <a:chExt cx="236291" cy="575090"/>
          </a:xfrm>
        </p:grpSpPr>
        <p:sp>
          <p:nvSpPr>
            <p:cNvPr id="7" name="Freeform 7"/>
            <p:cNvSpPr/>
            <p:nvPr/>
          </p:nvSpPr>
          <p:spPr>
            <a:xfrm>
              <a:off x="0" y="0"/>
              <a:ext cx="236291" cy="575090"/>
            </a:xfrm>
            <a:custGeom>
              <a:avLst/>
              <a:gdLst/>
              <a:ahLst/>
              <a:cxnLst/>
              <a:rect l="l" t="t" r="r" b="b"/>
              <a:pathLst>
                <a:path w="236291" h="575090">
                  <a:moveTo>
                    <a:pt x="118145" y="0"/>
                  </a:moveTo>
                  <a:lnTo>
                    <a:pt x="118145" y="0"/>
                  </a:lnTo>
                  <a:cubicBezTo>
                    <a:pt x="183395" y="0"/>
                    <a:pt x="236291" y="52895"/>
                    <a:pt x="236291" y="118145"/>
                  </a:cubicBezTo>
                  <a:lnTo>
                    <a:pt x="236291" y="456945"/>
                  </a:lnTo>
                  <a:cubicBezTo>
                    <a:pt x="236291" y="488279"/>
                    <a:pt x="223843" y="518330"/>
                    <a:pt x="201687" y="540486"/>
                  </a:cubicBezTo>
                  <a:cubicBezTo>
                    <a:pt x="179530" y="562643"/>
                    <a:pt x="149480" y="575090"/>
                    <a:pt x="118145" y="575090"/>
                  </a:cubicBezTo>
                  <a:lnTo>
                    <a:pt x="118145" y="575090"/>
                  </a:lnTo>
                  <a:cubicBezTo>
                    <a:pt x="86811" y="575090"/>
                    <a:pt x="56761" y="562643"/>
                    <a:pt x="34604" y="540486"/>
                  </a:cubicBezTo>
                  <a:cubicBezTo>
                    <a:pt x="12447" y="518330"/>
                    <a:pt x="0" y="488279"/>
                    <a:pt x="0" y="456945"/>
                  </a:cubicBezTo>
                  <a:lnTo>
                    <a:pt x="0" y="118145"/>
                  </a:lnTo>
                  <a:cubicBezTo>
                    <a:pt x="0" y="86811"/>
                    <a:pt x="12447" y="56761"/>
                    <a:pt x="34604" y="34604"/>
                  </a:cubicBezTo>
                  <a:cubicBezTo>
                    <a:pt x="56761" y="12447"/>
                    <a:pt x="86811" y="0"/>
                    <a:pt x="118145" y="0"/>
                  </a:cubicBezTo>
                  <a:close/>
                </a:path>
              </a:pathLst>
            </a:custGeom>
            <a:solidFill>
              <a:srgbClr val="FFFFFF"/>
            </a:solidFill>
          </p:spPr>
          <p:txBody>
            <a:bodyPr/>
            <a:lstStyle/>
            <a:p>
              <a:endParaRPr lang="ar-EG"/>
            </a:p>
          </p:txBody>
        </p:sp>
        <p:sp>
          <p:nvSpPr>
            <p:cNvPr id="8" name="TextBox 8"/>
            <p:cNvSpPr txBox="1"/>
            <p:nvPr/>
          </p:nvSpPr>
          <p:spPr>
            <a:xfrm>
              <a:off x="0" y="-47625"/>
              <a:ext cx="236291" cy="622715"/>
            </a:xfrm>
            <a:prstGeom prst="rect">
              <a:avLst/>
            </a:prstGeom>
          </p:spPr>
          <p:txBody>
            <a:bodyPr lIns="50800" tIns="50800" rIns="50800" bIns="50800" rtlCol="0" anchor="ctr"/>
            <a:lstStyle/>
            <a:p>
              <a:pPr algn="ctr">
                <a:lnSpc>
                  <a:spcPts val="2659"/>
                </a:lnSpc>
              </a:pPr>
              <a:endParaRPr/>
            </a:p>
          </p:txBody>
        </p:sp>
      </p:grpSp>
      <p:grpSp>
        <p:nvGrpSpPr>
          <p:cNvPr id="9" name="Group 9"/>
          <p:cNvGrpSpPr>
            <a:grpSpLocks noChangeAspect="1"/>
          </p:cNvGrpSpPr>
          <p:nvPr/>
        </p:nvGrpSpPr>
        <p:grpSpPr>
          <a:xfrm>
            <a:off x="967467" y="1879447"/>
            <a:ext cx="4857773" cy="6528106"/>
            <a:chOff x="0" y="0"/>
            <a:chExt cx="3663950" cy="4923790"/>
          </a:xfrm>
        </p:grpSpPr>
        <p:sp>
          <p:nvSpPr>
            <p:cNvPr id="10" name="Freeform 10"/>
            <p:cNvSpPr/>
            <p:nvPr/>
          </p:nvSpPr>
          <p:spPr>
            <a:xfrm>
              <a:off x="31750" y="31750"/>
              <a:ext cx="3600450" cy="4859020"/>
            </a:xfrm>
            <a:custGeom>
              <a:avLst/>
              <a:gdLst/>
              <a:ahLst/>
              <a:cxnLst/>
              <a:rect l="l" t="t" r="r" b="b"/>
              <a:pathLst>
                <a:path w="3600450" h="4859020">
                  <a:moveTo>
                    <a:pt x="3600450" y="4499610"/>
                  </a:moveTo>
                  <a:cubicBezTo>
                    <a:pt x="3600450" y="4699000"/>
                    <a:pt x="3439160" y="4859020"/>
                    <a:pt x="3241040" y="4859020"/>
                  </a:cubicBezTo>
                  <a:lnTo>
                    <a:pt x="359410" y="4859020"/>
                  </a:lnTo>
                  <a:cubicBezTo>
                    <a:pt x="160020" y="4859020"/>
                    <a:pt x="0" y="4697730"/>
                    <a:pt x="0" y="4499610"/>
                  </a:cubicBezTo>
                  <a:lnTo>
                    <a:pt x="0" y="359410"/>
                  </a:lnTo>
                  <a:cubicBezTo>
                    <a:pt x="0" y="160020"/>
                    <a:pt x="161290" y="0"/>
                    <a:pt x="359410" y="0"/>
                  </a:cubicBezTo>
                  <a:lnTo>
                    <a:pt x="3239770" y="0"/>
                  </a:lnTo>
                  <a:cubicBezTo>
                    <a:pt x="3439160" y="0"/>
                    <a:pt x="3599180" y="161290"/>
                    <a:pt x="3599180" y="359410"/>
                  </a:cubicBezTo>
                  <a:lnTo>
                    <a:pt x="3600450" y="4499610"/>
                  </a:lnTo>
                  <a:close/>
                </a:path>
              </a:pathLst>
            </a:custGeom>
            <a:blipFill>
              <a:blip r:embed="rId3"/>
              <a:stretch>
                <a:fillRect l="-55524" r="-55524" b="-4190"/>
              </a:stretch>
            </a:blipFill>
          </p:spPr>
          <p:txBody>
            <a:bodyPr/>
            <a:lstStyle/>
            <a:p>
              <a:endParaRPr lang="ar-EG"/>
            </a:p>
          </p:txBody>
        </p:sp>
        <p:sp>
          <p:nvSpPr>
            <p:cNvPr id="11" name="Freeform 11"/>
            <p:cNvSpPr/>
            <p:nvPr/>
          </p:nvSpPr>
          <p:spPr>
            <a:xfrm>
              <a:off x="0" y="0"/>
              <a:ext cx="3662687" cy="4923790"/>
            </a:xfrm>
            <a:custGeom>
              <a:avLst/>
              <a:gdLst/>
              <a:ahLst/>
              <a:cxnLst/>
              <a:rect l="l" t="t" r="r" b="b"/>
              <a:pathLst>
                <a:path w="3662687" h="4923790">
                  <a:moveTo>
                    <a:pt x="3271520" y="4923790"/>
                  </a:moveTo>
                  <a:lnTo>
                    <a:pt x="391160" y="4923790"/>
                  </a:lnTo>
                  <a:cubicBezTo>
                    <a:pt x="175260" y="4923790"/>
                    <a:pt x="0" y="4748530"/>
                    <a:pt x="0" y="4532630"/>
                  </a:cubicBezTo>
                  <a:lnTo>
                    <a:pt x="0" y="392430"/>
                  </a:lnTo>
                  <a:cubicBezTo>
                    <a:pt x="0" y="175260"/>
                    <a:pt x="175260" y="0"/>
                    <a:pt x="391160" y="0"/>
                  </a:cubicBezTo>
                  <a:lnTo>
                    <a:pt x="3271520" y="0"/>
                  </a:lnTo>
                  <a:cubicBezTo>
                    <a:pt x="3487420" y="0"/>
                    <a:pt x="3662680" y="175260"/>
                    <a:pt x="3662680" y="391160"/>
                  </a:cubicBezTo>
                  <a:lnTo>
                    <a:pt x="3662680" y="4531360"/>
                  </a:lnTo>
                  <a:cubicBezTo>
                    <a:pt x="3663950" y="4747260"/>
                    <a:pt x="3487420" y="4923790"/>
                    <a:pt x="3271520" y="4923790"/>
                  </a:cubicBezTo>
                  <a:close/>
                  <a:moveTo>
                    <a:pt x="391160" y="63500"/>
                  </a:moveTo>
                  <a:cubicBezTo>
                    <a:pt x="210820" y="63500"/>
                    <a:pt x="63500" y="210820"/>
                    <a:pt x="63500" y="391160"/>
                  </a:cubicBezTo>
                  <a:lnTo>
                    <a:pt x="63500" y="4531360"/>
                  </a:lnTo>
                  <a:cubicBezTo>
                    <a:pt x="63500" y="4712970"/>
                    <a:pt x="210820" y="4859020"/>
                    <a:pt x="391160" y="4859020"/>
                  </a:cubicBezTo>
                  <a:lnTo>
                    <a:pt x="3271520" y="4859020"/>
                  </a:lnTo>
                  <a:cubicBezTo>
                    <a:pt x="3453130" y="4859020"/>
                    <a:pt x="3599180" y="4711700"/>
                    <a:pt x="3599180" y="4531360"/>
                  </a:cubicBezTo>
                  <a:lnTo>
                    <a:pt x="3599180" y="391160"/>
                  </a:lnTo>
                  <a:cubicBezTo>
                    <a:pt x="3599180" y="209550"/>
                    <a:pt x="3451860" y="63500"/>
                    <a:pt x="3271520" y="63500"/>
                  </a:cubicBezTo>
                  <a:lnTo>
                    <a:pt x="391160" y="63500"/>
                  </a:lnTo>
                  <a:close/>
                </a:path>
              </a:pathLst>
            </a:custGeom>
            <a:solidFill>
              <a:srgbClr val="004AAD"/>
            </a:solidFill>
          </p:spPr>
          <p:txBody>
            <a:bodyPr/>
            <a:lstStyle/>
            <a:p>
              <a:endParaRPr lang="ar-EG"/>
            </a:p>
          </p:txBody>
        </p:sp>
      </p:grpSp>
      <p:sp>
        <p:nvSpPr>
          <p:cNvPr id="12" name="TextBox 12"/>
          <p:cNvSpPr txBox="1"/>
          <p:nvPr/>
        </p:nvSpPr>
        <p:spPr>
          <a:xfrm>
            <a:off x="6686216" y="1301098"/>
            <a:ext cx="11376730" cy="8537987"/>
          </a:xfrm>
          <a:prstGeom prst="rect">
            <a:avLst/>
          </a:prstGeom>
        </p:spPr>
        <p:txBody>
          <a:bodyPr lIns="0" tIns="0" rIns="0" bIns="0" rtlCol="0" anchor="t">
            <a:spAutoFit/>
          </a:bodyPr>
          <a:lstStyle/>
          <a:p>
            <a:pPr marL="453390" lvl="1" indent="-226695" algn="l">
              <a:lnSpc>
                <a:spcPts val="2940"/>
              </a:lnSpc>
              <a:buFont typeface="Arial"/>
              <a:buChar char="•"/>
            </a:pPr>
            <a:r>
              <a:rPr lang="en-US" sz="2100">
                <a:solidFill>
                  <a:srgbClr val="004AAD"/>
                </a:solidFill>
                <a:latin typeface="Archivo Black"/>
                <a:ea typeface="Archivo Black"/>
                <a:cs typeface="Archivo Black"/>
                <a:sym typeface="Archivo Black"/>
              </a:rPr>
              <a:t>Brain tumors are among the most serious and life-threatening neurological conditions, where accurate and early diagnosis plays a crucial role in determining appropriate treatment strategies and improving patient survival rates. Magnetic Resonance Imaging (MRI) is widely used for brain examination due to its high-resolution visualization of soft tissues and its ability to reveal structural abnormalities without invasive procedures.</a:t>
            </a:r>
          </a:p>
          <a:p>
            <a:pPr algn="l">
              <a:lnSpc>
                <a:spcPts val="2940"/>
              </a:lnSpc>
              <a:spcBef>
                <a:spcPct val="0"/>
              </a:spcBef>
            </a:pPr>
            <a:endParaRPr lang="en-US" sz="2100">
              <a:solidFill>
                <a:srgbClr val="004AAD"/>
              </a:solidFill>
              <a:latin typeface="Archivo Black"/>
              <a:ea typeface="Archivo Black"/>
              <a:cs typeface="Archivo Black"/>
              <a:sym typeface="Archivo Black"/>
            </a:endParaRPr>
          </a:p>
          <a:p>
            <a:pPr marL="453390" lvl="1" indent="-226695" algn="l">
              <a:lnSpc>
                <a:spcPts val="2940"/>
              </a:lnSpc>
              <a:buFont typeface="Arial"/>
              <a:buChar char="•"/>
            </a:pPr>
            <a:r>
              <a:rPr lang="en-US" sz="2100">
                <a:solidFill>
                  <a:srgbClr val="004AAD"/>
                </a:solidFill>
                <a:latin typeface="Archivo Black"/>
                <a:ea typeface="Archivo Black"/>
                <a:cs typeface="Archivo Black"/>
                <a:sym typeface="Archivo Black"/>
              </a:rPr>
              <a:t>Despite its effectiveness, the interpretation of brain MRI scans remains a challenging and time-consuming task that relies heavily on the expertise of radiologists. Variations in tumor appearance, location, size, and intensity can lead to diagnostic uncertainty, especially in complex or early-stage cases. As medical imaging data continues to grow rapidly, there is an increasing need for automated and reliable diagnostic support systems.</a:t>
            </a:r>
          </a:p>
          <a:p>
            <a:pPr algn="l">
              <a:lnSpc>
                <a:spcPts val="2940"/>
              </a:lnSpc>
            </a:pPr>
            <a:endParaRPr lang="en-US" sz="2100">
              <a:solidFill>
                <a:srgbClr val="004AAD"/>
              </a:solidFill>
              <a:latin typeface="Archivo Black"/>
              <a:ea typeface="Archivo Black"/>
              <a:cs typeface="Archivo Black"/>
              <a:sym typeface="Archivo Black"/>
            </a:endParaRPr>
          </a:p>
          <a:p>
            <a:pPr marL="453390" lvl="1" indent="-226695" algn="l">
              <a:lnSpc>
                <a:spcPts val="2940"/>
              </a:lnSpc>
              <a:buFont typeface="Arial"/>
              <a:buChar char="•"/>
            </a:pPr>
            <a:r>
              <a:rPr lang="en-US" sz="2100">
                <a:solidFill>
                  <a:srgbClr val="004AAD"/>
                </a:solidFill>
                <a:latin typeface="Archivo Black"/>
                <a:ea typeface="Archivo Black"/>
                <a:cs typeface="Archivo Black"/>
                <a:sym typeface="Archivo Black"/>
              </a:rPr>
              <a:t>This project explores the use of artificial intelligence to assist in the classification of brain tumors from MRI images. By learning patterns directly from imaging data, the proposed system aims to distinguish between different types of brain tumors as well as healthy brain scans. Such an automated approach has the potential to support medical professionals by improving diagnostic consistency, reducing workload, and providing faster preliminary assessments.</a:t>
            </a:r>
          </a:p>
          <a:p>
            <a:pPr algn="l">
              <a:lnSpc>
                <a:spcPts val="2940"/>
              </a:lnSpc>
            </a:pPr>
            <a:endParaRPr lang="en-US" sz="2100">
              <a:solidFill>
                <a:srgbClr val="004AAD"/>
              </a:solidFill>
              <a:latin typeface="Archivo Black"/>
              <a:ea typeface="Archivo Black"/>
              <a:cs typeface="Archivo Black"/>
              <a:sym typeface="Archivo Black"/>
            </a:endParaRPr>
          </a:p>
        </p:txBody>
      </p:sp>
      <p:sp>
        <p:nvSpPr>
          <p:cNvPr id="13" name="TextBox 13"/>
          <p:cNvSpPr txBox="1"/>
          <p:nvPr/>
        </p:nvSpPr>
        <p:spPr>
          <a:xfrm>
            <a:off x="9716939" y="362190"/>
            <a:ext cx="5315285" cy="794849"/>
          </a:xfrm>
          <a:prstGeom prst="rect">
            <a:avLst/>
          </a:prstGeom>
        </p:spPr>
        <p:txBody>
          <a:bodyPr lIns="0" tIns="0" rIns="0" bIns="0" rtlCol="0" anchor="t">
            <a:spAutoFit/>
          </a:bodyPr>
          <a:lstStyle/>
          <a:p>
            <a:pPr algn="l">
              <a:lnSpc>
                <a:spcPts val="6591"/>
              </a:lnSpc>
            </a:pPr>
            <a:r>
              <a:rPr lang="en-US" sz="4708">
                <a:solidFill>
                  <a:srgbClr val="004AAD"/>
                </a:solidFill>
                <a:latin typeface="League Spartan"/>
                <a:ea typeface="League Spartan"/>
                <a:cs typeface="League Spartan"/>
                <a:sym typeface="League Spartan"/>
              </a:rPr>
              <a:t>INTRODUCTION</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ar-EG"/>
          </a:p>
        </p:txBody>
      </p:sp>
      <p:grpSp>
        <p:nvGrpSpPr>
          <p:cNvPr id="3" name="Group 3"/>
          <p:cNvGrpSpPr/>
          <p:nvPr/>
        </p:nvGrpSpPr>
        <p:grpSpPr>
          <a:xfrm>
            <a:off x="-257175" y="5363176"/>
            <a:ext cx="18802350" cy="2006600"/>
            <a:chOff x="0" y="0"/>
            <a:chExt cx="4952059" cy="528487"/>
          </a:xfrm>
        </p:grpSpPr>
        <p:sp>
          <p:nvSpPr>
            <p:cNvPr id="4" name="Freeform 4"/>
            <p:cNvSpPr/>
            <p:nvPr/>
          </p:nvSpPr>
          <p:spPr>
            <a:xfrm>
              <a:off x="0" y="0"/>
              <a:ext cx="4952059" cy="528487"/>
            </a:xfrm>
            <a:custGeom>
              <a:avLst/>
              <a:gdLst/>
              <a:ahLst/>
              <a:cxnLst/>
              <a:rect l="l" t="t" r="r" b="b"/>
              <a:pathLst>
                <a:path w="4952059" h="528487">
                  <a:moveTo>
                    <a:pt x="20999" y="0"/>
                  </a:moveTo>
                  <a:lnTo>
                    <a:pt x="4931060" y="0"/>
                  </a:lnTo>
                  <a:cubicBezTo>
                    <a:pt x="4936629" y="0"/>
                    <a:pt x="4941970" y="2212"/>
                    <a:pt x="4945909" y="6151"/>
                  </a:cubicBezTo>
                  <a:cubicBezTo>
                    <a:pt x="4949847" y="10089"/>
                    <a:pt x="4952059" y="15430"/>
                    <a:pt x="4952059" y="20999"/>
                  </a:cubicBezTo>
                  <a:lnTo>
                    <a:pt x="4952059" y="507488"/>
                  </a:lnTo>
                  <a:cubicBezTo>
                    <a:pt x="4952059" y="519086"/>
                    <a:pt x="4942658" y="528487"/>
                    <a:pt x="4931060" y="528487"/>
                  </a:cubicBezTo>
                  <a:lnTo>
                    <a:pt x="20999" y="528487"/>
                  </a:lnTo>
                  <a:cubicBezTo>
                    <a:pt x="15430" y="528487"/>
                    <a:pt x="10089" y="526275"/>
                    <a:pt x="6151" y="522337"/>
                  </a:cubicBezTo>
                  <a:cubicBezTo>
                    <a:pt x="2212" y="518399"/>
                    <a:pt x="0" y="513057"/>
                    <a:pt x="0" y="507488"/>
                  </a:cubicBezTo>
                  <a:lnTo>
                    <a:pt x="0" y="20999"/>
                  </a:lnTo>
                  <a:cubicBezTo>
                    <a:pt x="0" y="15430"/>
                    <a:pt x="2212" y="10089"/>
                    <a:pt x="6151" y="6151"/>
                  </a:cubicBezTo>
                  <a:cubicBezTo>
                    <a:pt x="10089" y="2212"/>
                    <a:pt x="15430" y="0"/>
                    <a:pt x="20999" y="0"/>
                  </a:cubicBezTo>
                  <a:close/>
                </a:path>
              </a:pathLst>
            </a:custGeom>
            <a:solidFill>
              <a:srgbClr val="004AAD"/>
            </a:solidFill>
          </p:spPr>
          <p:txBody>
            <a:bodyPr/>
            <a:lstStyle/>
            <a:p>
              <a:endParaRPr lang="ar-EG"/>
            </a:p>
          </p:txBody>
        </p:sp>
        <p:sp>
          <p:nvSpPr>
            <p:cNvPr id="5" name="TextBox 5"/>
            <p:cNvSpPr txBox="1"/>
            <p:nvPr/>
          </p:nvSpPr>
          <p:spPr>
            <a:xfrm>
              <a:off x="0" y="-47625"/>
              <a:ext cx="4952059" cy="576112"/>
            </a:xfrm>
            <a:prstGeom prst="rect">
              <a:avLst/>
            </a:prstGeom>
          </p:spPr>
          <p:txBody>
            <a:bodyPr lIns="50800" tIns="50800" rIns="50800" bIns="50800" rtlCol="0" anchor="ctr"/>
            <a:lstStyle/>
            <a:p>
              <a:pPr algn="ctr">
                <a:lnSpc>
                  <a:spcPts val="2659"/>
                </a:lnSpc>
              </a:pPr>
              <a:endParaRPr/>
            </a:p>
          </p:txBody>
        </p:sp>
      </p:grpSp>
      <p:sp>
        <p:nvSpPr>
          <p:cNvPr id="6" name="TextBox 6"/>
          <p:cNvSpPr txBox="1"/>
          <p:nvPr/>
        </p:nvSpPr>
        <p:spPr>
          <a:xfrm>
            <a:off x="5159847" y="2793399"/>
            <a:ext cx="7968305" cy="2328118"/>
          </a:xfrm>
          <a:prstGeom prst="rect">
            <a:avLst/>
          </a:prstGeom>
        </p:spPr>
        <p:txBody>
          <a:bodyPr lIns="0" tIns="0" rIns="0" bIns="0" rtlCol="0" anchor="t">
            <a:spAutoFit/>
          </a:bodyPr>
          <a:lstStyle/>
          <a:p>
            <a:pPr algn="ctr">
              <a:lnSpc>
                <a:spcPts val="9365"/>
              </a:lnSpc>
            </a:pPr>
            <a:r>
              <a:rPr lang="en-US" sz="6689" b="1">
                <a:solidFill>
                  <a:srgbClr val="004AAD"/>
                </a:solidFill>
                <a:latin typeface="League Spartan"/>
                <a:ea typeface="League Spartan"/>
                <a:cs typeface="League Spartan"/>
                <a:sym typeface="League Spartan"/>
              </a:rPr>
              <a:t>OBSERVING DATA</a:t>
            </a:r>
          </a:p>
        </p:txBody>
      </p:sp>
      <p:sp>
        <p:nvSpPr>
          <p:cNvPr id="7" name="TextBox 7"/>
          <p:cNvSpPr txBox="1"/>
          <p:nvPr/>
        </p:nvSpPr>
        <p:spPr>
          <a:xfrm>
            <a:off x="1895962" y="5636260"/>
            <a:ext cx="3263886" cy="1384232"/>
          </a:xfrm>
          <a:prstGeom prst="rect">
            <a:avLst/>
          </a:prstGeom>
        </p:spPr>
        <p:txBody>
          <a:bodyPr lIns="0" tIns="0" rIns="0" bIns="0" rtlCol="0" anchor="t">
            <a:spAutoFit/>
          </a:bodyPr>
          <a:lstStyle/>
          <a:p>
            <a:pPr algn="ctr">
              <a:lnSpc>
                <a:spcPts val="5599"/>
              </a:lnSpc>
            </a:pPr>
            <a:r>
              <a:rPr lang="en-US" sz="3999" b="1">
                <a:solidFill>
                  <a:srgbClr val="FFFFFF"/>
                </a:solidFill>
                <a:latin typeface="League Spartan"/>
                <a:ea typeface="League Spartan"/>
                <a:cs typeface="League Spartan"/>
                <a:sym typeface="League Spartan"/>
              </a:rPr>
              <a:t>DATA COLUMNS </a:t>
            </a:r>
          </a:p>
        </p:txBody>
      </p:sp>
      <p:sp>
        <p:nvSpPr>
          <p:cNvPr id="8" name="TextBox 8"/>
          <p:cNvSpPr txBox="1"/>
          <p:nvPr/>
        </p:nvSpPr>
        <p:spPr>
          <a:xfrm>
            <a:off x="7340319" y="5636328"/>
            <a:ext cx="3263886" cy="1384232"/>
          </a:xfrm>
          <a:prstGeom prst="rect">
            <a:avLst/>
          </a:prstGeom>
        </p:spPr>
        <p:txBody>
          <a:bodyPr lIns="0" tIns="0" rIns="0" bIns="0" rtlCol="0" anchor="t">
            <a:spAutoFit/>
          </a:bodyPr>
          <a:lstStyle/>
          <a:p>
            <a:pPr algn="ctr">
              <a:lnSpc>
                <a:spcPts val="5599"/>
              </a:lnSpc>
            </a:pPr>
            <a:r>
              <a:rPr lang="en-US" sz="3999" b="1">
                <a:solidFill>
                  <a:srgbClr val="FFFFFF"/>
                </a:solidFill>
                <a:latin typeface="League Spartan"/>
                <a:ea typeface="League Spartan"/>
                <a:cs typeface="League Spartan"/>
                <a:sym typeface="League Spartan"/>
              </a:rPr>
              <a:t>DATA OVERVIEW</a:t>
            </a:r>
          </a:p>
        </p:txBody>
      </p:sp>
      <p:sp>
        <p:nvSpPr>
          <p:cNvPr id="9" name="TextBox 9"/>
          <p:cNvSpPr txBox="1"/>
          <p:nvPr/>
        </p:nvSpPr>
        <p:spPr>
          <a:xfrm>
            <a:off x="12784676" y="5636260"/>
            <a:ext cx="4474624" cy="1384300"/>
          </a:xfrm>
          <a:prstGeom prst="rect">
            <a:avLst/>
          </a:prstGeom>
        </p:spPr>
        <p:txBody>
          <a:bodyPr lIns="0" tIns="0" rIns="0" bIns="0" rtlCol="0" anchor="t">
            <a:spAutoFit/>
          </a:bodyPr>
          <a:lstStyle/>
          <a:p>
            <a:pPr algn="ctr">
              <a:lnSpc>
                <a:spcPts val="5599"/>
              </a:lnSpc>
            </a:pPr>
            <a:r>
              <a:rPr lang="en-US" sz="3999" b="1">
                <a:solidFill>
                  <a:srgbClr val="FFFFFF"/>
                </a:solidFill>
                <a:latin typeface="League Spartan"/>
                <a:ea typeface="League Spartan"/>
                <a:cs typeface="League Spartan"/>
                <a:sym typeface="League Spartan"/>
              </a:rPr>
              <a:t>DATA AUGMENTATION</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ar-EG"/>
          </a:p>
        </p:txBody>
      </p:sp>
      <p:sp>
        <p:nvSpPr>
          <p:cNvPr id="3" name="Freeform 3"/>
          <p:cNvSpPr/>
          <p:nvPr/>
        </p:nvSpPr>
        <p:spPr>
          <a:xfrm>
            <a:off x="4579487" y="3723679"/>
            <a:ext cx="13284872" cy="2839641"/>
          </a:xfrm>
          <a:custGeom>
            <a:avLst/>
            <a:gdLst/>
            <a:ahLst/>
            <a:cxnLst/>
            <a:rect l="l" t="t" r="r" b="b"/>
            <a:pathLst>
              <a:path w="13284872" h="2839641">
                <a:moveTo>
                  <a:pt x="0" y="0"/>
                </a:moveTo>
                <a:lnTo>
                  <a:pt x="13284872" y="0"/>
                </a:lnTo>
                <a:lnTo>
                  <a:pt x="13284872" y="2839642"/>
                </a:lnTo>
                <a:lnTo>
                  <a:pt x="0" y="2839642"/>
                </a:lnTo>
                <a:lnTo>
                  <a:pt x="0" y="0"/>
                </a:lnTo>
                <a:close/>
              </a:path>
            </a:pathLst>
          </a:custGeom>
          <a:blipFill>
            <a:blip r:embed="rId3"/>
            <a:stretch>
              <a:fillRect/>
            </a:stretch>
          </a:blipFill>
          <a:ln w="38100" cap="rnd">
            <a:solidFill>
              <a:srgbClr val="004AAD"/>
            </a:solidFill>
            <a:prstDash val="solid"/>
            <a:round/>
          </a:ln>
        </p:spPr>
        <p:txBody>
          <a:bodyPr/>
          <a:lstStyle/>
          <a:p>
            <a:endParaRPr lang="ar-EG"/>
          </a:p>
        </p:txBody>
      </p:sp>
      <p:sp>
        <p:nvSpPr>
          <p:cNvPr id="4" name="TextBox 4"/>
          <p:cNvSpPr txBox="1"/>
          <p:nvPr/>
        </p:nvSpPr>
        <p:spPr>
          <a:xfrm>
            <a:off x="581438" y="4163201"/>
            <a:ext cx="3998050" cy="1855823"/>
          </a:xfrm>
          <a:prstGeom prst="rect">
            <a:avLst/>
          </a:prstGeom>
        </p:spPr>
        <p:txBody>
          <a:bodyPr lIns="0" tIns="0" rIns="0" bIns="0" rtlCol="0" anchor="t">
            <a:spAutoFit/>
          </a:bodyPr>
          <a:lstStyle/>
          <a:p>
            <a:pPr algn="l">
              <a:lnSpc>
                <a:spcPts val="7431"/>
              </a:lnSpc>
            </a:pPr>
            <a:r>
              <a:rPr lang="en-US" sz="5308" b="1">
                <a:solidFill>
                  <a:srgbClr val="004AAD"/>
                </a:solidFill>
                <a:latin typeface="League Spartan"/>
                <a:ea typeface="League Spartan"/>
                <a:cs typeface="League Spartan"/>
                <a:sym typeface="League Spartan"/>
              </a:rPr>
              <a:t>DATA </a:t>
            </a:r>
          </a:p>
          <a:p>
            <a:pPr algn="l">
              <a:lnSpc>
                <a:spcPts val="7431"/>
              </a:lnSpc>
            </a:pPr>
            <a:r>
              <a:rPr lang="en-US" sz="5308" b="1">
                <a:solidFill>
                  <a:srgbClr val="004AAD"/>
                </a:solidFill>
                <a:latin typeface="League Spartan"/>
                <a:ea typeface="League Spartan"/>
                <a:cs typeface="League Spartan"/>
                <a:sym typeface="League Spartan"/>
              </a:rPr>
              <a:t>COLUMNS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ar-EG"/>
          </a:p>
        </p:txBody>
      </p:sp>
      <p:sp>
        <p:nvSpPr>
          <p:cNvPr id="3" name="Freeform 3"/>
          <p:cNvSpPr/>
          <p:nvPr/>
        </p:nvSpPr>
        <p:spPr>
          <a:xfrm>
            <a:off x="6874455" y="561187"/>
            <a:ext cx="10384845" cy="9164626"/>
          </a:xfrm>
          <a:custGeom>
            <a:avLst/>
            <a:gdLst/>
            <a:ahLst/>
            <a:cxnLst/>
            <a:rect l="l" t="t" r="r" b="b"/>
            <a:pathLst>
              <a:path w="10384845" h="9164626">
                <a:moveTo>
                  <a:pt x="0" y="0"/>
                </a:moveTo>
                <a:lnTo>
                  <a:pt x="10384845" y="0"/>
                </a:lnTo>
                <a:lnTo>
                  <a:pt x="10384845" y="9164626"/>
                </a:lnTo>
                <a:lnTo>
                  <a:pt x="0" y="9164626"/>
                </a:lnTo>
                <a:lnTo>
                  <a:pt x="0" y="0"/>
                </a:lnTo>
                <a:close/>
              </a:path>
            </a:pathLst>
          </a:custGeom>
          <a:blipFill>
            <a:blip r:embed="rId3"/>
            <a:stretch>
              <a:fillRect/>
            </a:stretch>
          </a:blipFill>
          <a:ln w="38100" cap="rnd">
            <a:solidFill>
              <a:srgbClr val="004AAD"/>
            </a:solidFill>
            <a:prstDash val="solid"/>
            <a:round/>
          </a:ln>
        </p:spPr>
        <p:txBody>
          <a:bodyPr/>
          <a:lstStyle/>
          <a:p>
            <a:endParaRPr lang="ar-EG"/>
          </a:p>
        </p:txBody>
      </p:sp>
      <p:sp>
        <p:nvSpPr>
          <p:cNvPr id="4" name="TextBox 4"/>
          <p:cNvSpPr txBox="1"/>
          <p:nvPr/>
        </p:nvSpPr>
        <p:spPr>
          <a:xfrm>
            <a:off x="1573769" y="4163201"/>
            <a:ext cx="3998050" cy="1855823"/>
          </a:xfrm>
          <a:prstGeom prst="rect">
            <a:avLst/>
          </a:prstGeom>
        </p:spPr>
        <p:txBody>
          <a:bodyPr lIns="0" tIns="0" rIns="0" bIns="0" rtlCol="0" anchor="t">
            <a:spAutoFit/>
          </a:bodyPr>
          <a:lstStyle/>
          <a:p>
            <a:pPr algn="l">
              <a:lnSpc>
                <a:spcPts val="7431"/>
              </a:lnSpc>
            </a:pPr>
            <a:r>
              <a:rPr lang="en-US" sz="5308" b="1">
                <a:solidFill>
                  <a:srgbClr val="004AAD"/>
                </a:solidFill>
                <a:latin typeface="League Spartan"/>
                <a:ea typeface="League Spartan"/>
                <a:cs typeface="League Spartan"/>
                <a:sym typeface="League Spartan"/>
              </a:rPr>
              <a:t>DATA OVERVIEW</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ar-EG"/>
          </a:p>
        </p:txBody>
      </p:sp>
      <p:grpSp>
        <p:nvGrpSpPr>
          <p:cNvPr id="3" name="Group 3"/>
          <p:cNvGrpSpPr/>
          <p:nvPr/>
        </p:nvGrpSpPr>
        <p:grpSpPr>
          <a:xfrm>
            <a:off x="922185" y="7678755"/>
            <a:ext cx="16443631" cy="239052"/>
            <a:chOff x="0" y="0"/>
            <a:chExt cx="4330833" cy="62960"/>
          </a:xfrm>
        </p:grpSpPr>
        <p:sp>
          <p:nvSpPr>
            <p:cNvPr id="4" name="Freeform 4"/>
            <p:cNvSpPr/>
            <p:nvPr/>
          </p:nvSpPr>
          <p:spPr>
            <a:xfrm>
              <a:off x="0" y="0"/>
              <a:ext cx="4330833" cy="62960"/>
            </a:xfrm>
            <a:custGeom>
              <a:avLst/>
              <a:gdLst/>
              <a:ahLst/>
              <a:cxnLst/>
              <a:rect l="l" t="t" r="r" b="b"/>
              <a:pathLst>
                <a:path w="4330833" h="62960">
                  <a:moveTo>
                    <a:pt x="0" y="0"/>
                  </a:moveTo>
                  <a:lnTo>
                    <a:pt x="4330833" y="0"/>
                  </a:lnTo>
                  <a:lnTo>
                    <a:pt x="4330833" y="62960"/>
                  </a:lnTo>
                  <a:lnTo>
                    <a:pt x="0" y="62960"/>
                  </a:lnTo>
                  <a:close/>
                </a:path>
              </a:pathLst>
            </a:custGeom>
            <a:solidFill>
              <a:srgbClr val="004AAD"/>
            </a:solidFill>
          </p:spPr>
          <p:txBody>
            <a:bodyPr/>
            <a:lstStyle/>
            <a:p>
              <a:endParaRPr lang="ar-EG"/>
            </a:p>
          </p:txBody>
        </p:sp>
        <p:sp>
          <p:nvSpPr>
            <p:cNvPr id="5" name="TextBox 5"/>
            <p:cNvSpPr txBox="1"/>
            <p:nvPr/>
          </p:nvSpPr>
          <p:spPr>
            <a:xfrm>
              <a:off x="0" y="-47625"/>
              <a:ext cx="4330833" cy="110585"/>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823431" y="2369193"/>
            <a:ext cx="16641137" cy="4928562"/>
            <a:chOff x="0" y="0"/>
            <a:chExt cx="2955781" cy="875406"/>
          </a:xfrm>
        </p:grpSpPr>
        <p:sp>
          <p:nvSpPr>
            <p:cNvPr id="7" name="Freeform 7"/>
            <p:cNvSpPr/>
            <p:nvPr/>
          </p:nvSpPr>
          <p:spPr>
            <a:xfrm>
              <a:off x="0" y="0"/>
              <a:ext cx="2955781" cy="875406"/>
            </a:xfrm>
            <a:custGeom>
              <a:avLst/>
              <a:gdLst/>
              <a:ahLst/>
              <a:cxnLst/>
              <a:rect l="l" t="t" r="r" b="b"/>
              <a:pathLst>
                <a:path w="2955781" h="875406">
                  <a:moveTo>
                    <a:pt x="23727" y="0"/>
                  </a:moveTo>
                  <a:lnTo>
                    <a:pt x="2932054" y="0"/>
                  </a:lnTo>
                  <a:cubicBezTo>
                    <a:pt x="2945158" y="0"/>
                    <a:pt x="2955781" y="10623"/>
                    <a:pt x="2955781" y="23727"/>
                  </a:cubicBezTo>
                  <a:lnTo>
                    <a:pt x="2955781" y="851679"/>
                  </a:lnTo>
                  <a:cubicBezTo>
                    <a:pt x="2955781" y="857972"/>
                    <a:pt x="2953281" y="864007"/>
                    <a:pt x="2948832" y="868457"/>
                  </a:cubicBezTo>
                  <a:cubicBezTo>
                    <a:pt x="2944382" y="872906"/>
                    <a:pt x="2938347" y="875406"/>
                    <a:pt x="2932054" y="875406"/>
                  </a:cubicBezTo>
                  <a:lnTo>
                    <a:pt x="23727" y="875406"/>
                  </a:lnTo>
                  <a:cubicBezTo>
                    <a:pt x="10623" y="875406"/>
                    <a:pt x="0" y="864783"/>
                    <a:pt x="0" y="851679"/>
                  </a:cubicBezTo>
                  <a:lnTo>
                    <a:pt x="0" y="23727"/>
                  </a:lnTo>
                  <a:cubicBezTo>
                    <a:pt x="0" y="10623"/>
                    <a:pt x="10623" y="0"/>
                    <a:pt x="23727" y="0"/>
                  </a:cubicBezTo>
                  <a:close/>
                </a:path>
              </a:pathLst>
            </a:custGeom>
            <a:solidFill>
              <a:srgbClr val="004AAD"/>
            </a:solidFill>
          </p:spPr>
          <p:txBody>
            <a:bodyPr/>
            <a:lstStyle/>
            <a:p>
              <a:endParaRPr lang="ar-EG"/>
            </a:p>
          </p:txBody>
        </p:sp>
        <p:sp>
          <p:nvSpPr>
            <p:cNvPr id="8" name="TextBox 8"/>
            <p:cNvSpPr txBox="1"/>
            <p:nvPr/>
          </p:nvSpPr>
          <p:spPr>
            <a:xfrm>
              <a:off x="0" y="-47625"/>
              <a:ext cx="2955781" cy="923031"/>
            </a:xfrm>
            <a:prstGeom prst="rect">
              <a:avLst/>
            </a:prstGeom>
          </p:spPr>
          <p:txBody>
            <a:bodyPr lIns="50800" tIns="50800" rIns="50800" bIns="50800" rtlCol="0" anchor="ctr"/>
            <a:lstStyle/>
            <a:p>
              <a:pPr algn="ctr">
                <a:lnSpc>
                  <a:spcPts val="2659"/>
                </a:lnSpc>
              </a:pPr>
              <a:endParaRPr/>
            </a:p>
          </p:txBody>
        </p:sp>
      </p:grpSp>
      <p:sp>
        <p:nvSpPr>
          <p:cNvPr id="9" name="TextBox 9"/>
          <p:cNvSpPr txBox="1"/>
          <p:nvPr/>
        </p:nvSpPr>
        <p:spPr>
          <a:xfrm>
            <a:off x="3022586" y="2970430"/>
            <a:ext cx="12522213" cy="926600"/>
          </a:xfrm>
          <a:prstGeom prst="rect">
            <a:avLst/>
          </a:prstGeom>
        </p:spPr>
        <p:txBody>
          <a:bodyPr wrap="square" lIns="0" tIns="0" rIns="0" bIns="0" rtlCol="0" anchor="t">
            <a:spAutoFit/>
          </a:bodyPr>
          <a:lstStyle/>
          <a:p>
            <a:pPr algn="ctr">
              <a:lnSpc>
                <a:spcPts val="7468"/>
              </a:lnSpc>
              <a:spcBef>
                <a:spcPct val="0"/>
              </a:spcBef>
            </a:pPr>
            <a:r>
              <a:rPr lang="en-US" sz="5334" b="1" dirty="0">
                <a:solidFill>
                  <a:srgbClr val="FFFFFF"/>
                </a:solidFill>
                <a:latin typeface="League Spartan"/>
                <a:ea typeface="League Spartan"/>
                <a:cs typeface="League Spartan"/>
                <a:sym typeface="League Spartan"/>
              </a:rPr>
              <a:t>DATA  READING &amp; AUGMENTATION</a:t>
            </a:r>
          </a:p>
        </p:txBody>
      </p:sp>
      <p:sp>
        <p:nvSpPr>
          <p:cNvPr id="10" name="TextBox 10"/>
          <p:cNvSpPr txBox="1"/>
          <p:nvPr/>
        </p:nvSpPr>
        <p:spPr>
          <a:xfrm>
            <a:off x="1544689" y="4202467"/>
            <a:ext cx="15198622" cy="2429334"/>
          </a:xfrm>
          <a:prstGeom prst="rect">
            <a:avLst/>
          </a:prstGeom>
        </p:spPr>
        <p:txBody>
          <a:bodyPr lIns="0" tIns="0" rIns="0" bIns="0" rtlCol="0" anchor="t">
            <a:spAutoFit/>
          </a:bodyPr>
          <a:lstStyle/>
          <a:p>
            <a:pPr algn="ctr">
              <a:lnSpc>
                <a:spcPts val="4887"/>
              </a:lnSpc>
            </a:pPr>
            <a:r>
              <a:rPr lang="en-US" sz="3491">
                <a:solidFill>
                  <a:srgbClr val="FFFFFF"/>
                </a:solidFill>
                <a:latin typeface="Source Sans Pro"/>
                <a:ea typeface="Source Sans Pro"/>
                <a:cs typeface="Source Sans Pro"/>
                <a:sym typeface="Source Sans Pro"/>
              </a:rPr>
              <a:t>TRAINING DATA: FIRST I USED PREPROCESS INPUT FUNCTION THAT IS SUITABLE WITH PRETRAINED MODEL THAT I USED , AND WITH SOME AUGMENTATION </a:t>
            </a:r>
          </a:p>
          <a:p>
            <a:pPr algn="ctr">
              <a:lnSpc>
                <a:spcPts val="4887"/>
              </a:lnSpc>
            </a:pPr>
            <a:endParaRPr lang="en-US" sz="3491">
              <a:solidFill>
                <a:srgbClr val="FFFFFF"/>
              </a:solidFill>
              <a:latin typeface="Source Sans Pro"/>
              <a:ea typeface="Source Sans Pro"/>
              <a:cs typeface="Source Sans Pro"/>
              <a:sym typeface="Source Sans Pro"/>
            </a:endParaRPr>
          </a:p>
          <a:p>
            <a:pPr algn="ctr">
              <a:lnSpc>
                <a:spcPts val="4887"/>
              </a:lnSpc>
            </a:pPr>
            <a:r>
              <a:rPr lang="en-US" sz="3491">
                <a:solidFill>
                  <a:srgbClr val="FFFFFF"/>
                </a:solidFill>
                <a:latin typeface="Source Sans Pro"/>
                <a:ea typeface="Source Sans Pro"/>
                <a:cs typeface="Source Sans Pro"/>
                <a:sym typeface="Source Sans Pro"/>
              </a:rPr>
              <a:t>VALIDATION, TEST DATA: I MADE SAME PREPROCESSING FOR THIS SUBSETS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ar-EG"/>
          </a:p>
        </p:txBody>
      </p:sp>
      <p:grpSp>
        <p:nvGrpSpPr>
          <p:cNvPr id="3" name="Group 3"/>
          <p:cNvGrpSpPr/>
          <p:nvPr/>
        </p:nvGrpSpPr>
        <p:grpSpPr>
          <a:xfrm>
            <a:off x="-257175" y="4979583"/>
            <a:ext cx="18802350" cy="2347371"/>
            <a:chOff x="0" y="0"/>
            <a:chExt cx="4952059" cy="618238"/>
          </a:xfrm>
        </p:grpSpPr>
        <p:sp>
          <p:nvSpPr>
            <p:cNvPr id="4" name="Freeform 4"/>
            <p:cNvSpPr/>
            <p:nvPr/>
          </p:nvSpPr>
          <p:spPr>
            <a:xfrm>
              <a:off x="0" y="0"/>
              <a:ext cx="4952059" cy="618238"/>
            </a:xfrm>
            <a:custGeom>
              <a:avLst/>
              <a:gdLst/>
              <a:ahLst/>
              <a:cxnLst/>
              <a:rect l="l" t="t" r="r" b="b"/>
              <a:pathLst>
                <a:path w="4952059" h="618238">
                  <a:moveTo>
                    <a:pt x="20999" y="0"/>
                  </a:moveTo>
                  <a:lnTo>
                    <a:pt x="4931060" y="0"/>
                  </a:lnTo>
                  <a:cubicBezTo>
                    <a:pt x="4936629" y="0"/>
                    <a:pt x="4941970" y="2212"/>
                    <a:pt x="4945909" y="6151"/>
                  </a:cubicBezTo>
                  <a:cubicBezTo>
                    <a:pt x="4949847" y="10089"/>
                    <a:pt x="4952059" y="15430"/>
                    <a:pt x="4952059" y="20999"/>
                  </a:cubicBezTo>
                  <a:lnTo>
                    <a:pt x="4952059" y="597238"/>
                  </a:lnTo>
                  <a:cubicBezTo>
                    <a:pt x="4952059" y="608836"/>
                    <a:pt x="4942658" y="618238"/>
                    <a:pt x="4931060" y="618238"/>
                  </a:cubicBezTo>
                  <a:lnTo>
                    <a:pt x="20999" y="618238"/>
                  </a:lnTo>
                  <a:cubicBezTo>
                    <a:pt x="15430" y="618238"/>
                    <a:pt x="10089" y="616025"/>
                    <a:pt x="6151" y="612087"/>
                  </a:cubicBezTo>
                  <a:cubicBezTo>
                    <a:pt x="2212" y="608149"/>
                    <a:pt x="0" y="602808"/>
                    <a:pt x="0" y="597238"/>
                  </a:cubicBezTo>
                  <a:lnTo>
                    <a:pt x="0" y="20999"/>
                  </a:lnTo>
                  <a:cubicBezTo>
                    <a:pt x="0" y="15430"/>
                    <a:pt x="2212" y="10089"/>
                    <a:pt x="6151" y="6151"/>
                  </a:cubicBezTo>
                  <a:cubicBezTo>
                    <a:pt x="10089" y="2212"/>
                    <a:pt x="15430" y="0"/>
                    <a:pt x="20999" y="0"/>
                  </a:cubicBezTo>
                  <a:close/>
                </a:path>
              </a:pathLst>
            </a:custGeom>
            <a:solidFill>
              <a:srgbClr val="004AAD"/>
            </a:solidFill>
          </p:spPr>
          <p:txBody>
            <a:bodyPr/>
            <a:lstStyle/>
            <a:p>
              <a:endParaRPr lang="ar-EG"/>
            </a:p>
          </p:txBody>
        </p:sp>
        <p:sp>
          <p:nvSpPr>
            <p:cNvPr id="5" name="TextBox 5"/>
            <p:cNvSpPr txBox="1"/>
            <p:nvPr/>
          </p:nvSpPr>
          <p:spPr>
            <a:xfrm>
              <a:off x="0" y="-47625"/>
              <a:ext cx="4952059" cy="665863"/>
            </a:xfrm>
            <a:prstGeom prst="rect">
              <a:avLst/>
            </a:prstGeom>
          </p:spPr>
          <p:txBody>
            <a:bodyPr lIns="50800" tIns="50800" rIns="50800" bIns="50800" rtlCol="0" anchor="ctr"/>
            <a:lstStyle/>
            <a:p>
              <a:pPr algn="ctr">
                <a:lnSpc>
                  <a:spcPts val="2659"/>
                </a:lnSpc>
              </a:pPr>
              <a:endParaRPr/>
            </a:p>
          </p:txBody>
        </p:sp>
      </p:grpSp>
      <p:sp>
        <p:nvSpPr>
          <p:cNvPr id="6" name="TextBox 6"/>
          <p:cNvSpPr txBox="1"/>
          <p:nvPr/>
        </p:nvSpPr>
        <p:spPr>
          <a:xfrm>
            <a:off x="5478260" y="2836221"/>
            <a:ext cx="7331480" cy="1111250"/>
          </a:xfrm>
          <a:prstGeom prst="rect">
            <a:avLst/>
          </a:prstGeom>
        </p:spPr>
        <p:txBody>
          <a:bodyPr lIns="0" tIns="0" rIns="0" bIns="0" rtlCol="0" anchor="t">
            <a:spAutoFit/>
          </a:bodyPr>
          <a:lstStyle/>
          <a:p>
            <a:pPr algn="ctr">
              <a:lnSpc>
                <a:spcPts val="9099"/>
              </a:lnSpc>
            </a:pPr>
            <a:r>
              <a:rPr lang="en-US" sz="6499">
                <a:solidFill>
                  <a:srgbClr val="004AAD"/>
                </a:solidFill>
                <a:latin typeface="League Spartan"/>
                <a:ea typeface="League Spartan"/>
                <a:cs typeface="League Spartan"/>
                <a:sym typeface="League Spartan"/>
              </a:rPr>
              <a:t>DATA ANALYSIS</a:t>
            </a:r>
          </a:p>
        </p:txBody>
      </p:sp>
      <p:sp>
        <p:nvSpPr>
          <p:cNvPr id="7" name="TextBox 7"/>
          <p:cNvSpPr txBox="1"/>
          <p:nvPr/>
        </p:nvSpPr>
        <p:spPr>
          <a:xfrm>
            <a:off x="1462504" y="5423086"/>
            <a:ext cx="3370377" cy="1384232"/>
          </a:xfrm>
          <a:prstGeom prst="rect">
            <a:avLst/>
          </a:prstGeom>
        </p:spPr>
        <p:txBody>
          <a:bodyPr lIns="0" tIns="0" rIns="0" bIns="0" rtlCol="0" anchor="t">
            <a:spAutoFit/>
          </a:bodyPr>
          <a:lstStyle/>
          <a:p>
            <a:pPr algn="ctr">
              <a:lnSpc>
                <a:spcPts val="5599"/>
              </a:lnSpc>
            </a:pPr>
            <a:r>
              <a:rPr lang="en-US" sz="3999" b="1">
                <a:solidFill>
                  <a:srgbClr val="FFFFFF"/>
                </a:solidFill>
                <a:latin typeface="League Spartan"/>
                <a:ea typeface="League Spartan"/>
                <a:cs typeface="League Spartan"/>
                <a:sym typeface="League Spartan"/>
              </a:rPr>
              <a:t>CLASSES COUNT</a:t>
            </a:r>
          </a:p>
        </p:txBody>
      </p:sp>
      <p:sp>
        <p:nvSpPr>
          <p:cNvPr id="8" name="TextBox 8"/>
          <p:cNvSpPr txBox="1"/>
          <p:nvPr/>
        </p:nvSpPr>
        <p:spPr>
          <a:xfrm>
            <a:off x="7203536" y="5423086"/>
            <a:ext cx="3494488" cy="1384232"/>
          </a:xfrm>
          <a:prstGeom prst="rect">
            <a:avLst/>
          </a:prstGeom>
        </p:spPr>
        <p:txBody>
          <a:bodyPr lIns="0" tIns="0" rIns="0" bIns="0" rtlCol="0" anchor="t">
            <a:spAutoFit/>
          </a:bodyPr>
          <a:lstStyle/>
          <a:p>
            <a:pPr algn="ctr">
              <a:lnSpc>
                <a:spcPts val="5599"/>
              </a:lnSpc>
            </a:pPr>
            <a:r>
              <a:rPr lang="en-US" sz="3999" b="1">
                <a:solidFill>
                  <a:srgbClr val="FFFFFF"/>
                </a:solidFill>
                <a:latin typeface="League Spartan"/>
                <a:ea typeface="League Spartan"/>
                <a:cs typeface="League Spartan"/>
                <a:sym typeface="League Spartan"/>
              </a:rPr>
              <a:t>CLAHE EFFECT</a:t>
            </a:r>
          </a:p>
        </p:txBody>
      </p:sp>
      <p:sp>
        <p:nvSpPr>
          <p:cNvPr id="9" name="TextBox 9"/>
          <p:cNvSpPr txBox="1"/>
          <p:nvPr/>
        </p:nvSpPr>
        <p:spPr>
          <a:xfrm>
            <a:off x="13069749" y="5423019"/>
            <a:ext cx="3755747" cy="1384300"/>
          </a:xfrm>
          <a:prstGeom prst="rect">
            <a:avLst/>
          </a:prstGeom>
        </p:spPr>
        <p:txBody>
          <a:bodyPr lIns="0" tIns="0" rIns="0" bIns="0" rtlCol="0" anchor="t">
            <a:spAutoFit/>
          </a:bodyPr>
          <a:lstStyle/>
          <a:p>
            <a:pPr algn="ctr">
              <a:lnSpc>
                <a:spcPts val="5599"/>
              </a:lnSpc>
            </a:pPr>
            <a:r>
              <a:rPr lang="en-US" sz="3999" b="1">
                <a:solidFill>
                  <a:srgbClr val="FFFFFF"/>
                </a:solidFill>
                <a:latin typeface="League Spartan"/>
                <a:ea typeface="League Spartan"/>
                <a:cs typeface="League Spartan"/>
                <a:sym typeface="League Spartan"/>
              </a:rPr>
              <a:t>PIXEL INTENSITIES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ar-EG"/>
          </a:p>
        </p:txBody>
      </p:sp>
      <p:grpSp>
        <p:nvGrpSpPr>
          <p:cNvPr id="3" name="Group 3"/>
          <p:cNvGrpSpPr/>
          <p:nvPr/>
        </p:nvGrpSpPr>
        <p:grpSpPr>
          <a:xfrm>
            <a:off x="11903845" y="6706385"/>
            <a:ext cx="5331887" cy="196674"/>
            <a:chOff x="0" y="0"/>
            <a:chExt cx="1404283" cy="51799"/>
          </a:xfrm>
        </p:grpSpPr>
        <p:sp>
          <p:nvSpPr>
            <p:cNvPr id="4" name="Freeform 4"/>
            <p:cNvSpPr/>
            <p:nvPr/>
          </p:nvSpPr>
          <p:spPr>
            <a:xfrm>
              <a:off x="0" y="0"/>
              <a:ext cx="1404283" cy="51799"/>
            </a:xfrm>
            <a:custGeom>
              <a:avLst/>
              <a:gdLst/>
              <a:ahLst/>
              <a:cxnLst/>
              <a:rect l="l" t="t" r="r" b="b"/>
              <a:pathLst>
                <a:path w="1404283" h="51799">
                  <a:moveTo>
                    <a:pt x="0" y="0"/>
                  </a:moveTo>
                  <a:lnTo>
                    <a:pt x="1404283" y="0"/>
                  </a:lnTo>
                  <a:lnTo>
                    <a:pt x="1404283" y="51799"/>
                  </a:lnTo>
                  <a:lnTo>
                    <a:pt x="0" y="51799"/>
                  </a:lnTo>
                  <a:close/>
                </a:path>
              </a:pathLst>
            </a:custGeom>
            <a:solidFill>
              <a:srgbClr val="004AAD"/>
            </a:solidFill>
          </p:spPr>
          <p:txBody>
            <a:bodyPr/>
            <a:lstStyle/>
            <a:p>
              <a:endParaRPr lang="ar-EG"/>
            </a:p>
          </p:txBody>
        </p:sp>
        <p:sp>
          <p:nvSpPr>
            <p:cNvPr id="5" name="TextBox 5"/>
            <p:cNvSpPr txBox="1"/>
            <p:nvPr/>
          </p:nvSpPr>
          <p:spPr>
            <a:xfrm>
              <a:off x="0" y="-47625"/>
              <a:ext cx="1404283" cy="99424"/>
            </a:xfrm>
            <a:prstGeom prst="rect">
              <a:avLst/>
            </a:prstGeom>
          </p:spPr>
          <p:txBody>
            <a:bodyPr lIns="50800" tIns="50800" rIns="50800" bIns="50800" rtlCol="0" anchor="ctr"/>
            <a:lstStyle/>
            <a:p>
              <a:pPr algn="ctr">
                <a:lnSpc>
                  <a:spcPts val="2659"/>
                </a:lnSpc>
              </a:pPr>
              <a:endParaRPr/>
            </a:p>
          </p:txBody>
        </p:sp>
      </p:grpSp>
      <p:sp>
        <p:nvSpPr>
          <p:cNvPr id="6" name="Freeform 6"/>
          <p:cNvSpPr/>
          <p:nvPr/>
        </p:nvSpPr>
        <p:spPr>
          <a:xfrm>
            <a:off x="550300" y="1288562"/>
            <a:ext cx="10228692" cy="7709876"/>
          </a:xfrm>
          <a:custGeom>
            <a:avLst/>
            <a:gdLst/>
            <a:ahLst/>
            <a:cxnLst/>
            <a:rect l="l" t="t" r="r" b="b"/>
            <a:pathLst>
              <a:path w="10228692" h="7709876">
                <a:moveTo>
                  <a:pt x="0" y="0"/>
                </a:moveTo>
                <a:lnTo>
                  <a:pt x="10228692" y="0"/>
                </a:lnTo>
                <a:lnTo>
                  <a:pt x="10228692" y="7709876"/>
                </a:lnTo>
                <a:lnTo>
                  <a:pt x="0" y="7709876"/>
                </a:lnTo>
                <a:lnTo>
                  <a:pt x="0" y="0"/>
                </a:lnTo>
                <a:close/>
              </a:path>
            </a:pathLst>
          </a:custGeom>
          <a:blipFill>
            <a:blip r:embed="rId3"/>
            <a:stretch>
              <a:fillRect/>
            </a:stretch>
          </a:blipFill>
          <a:ln w="38100" cap="rnd">
            <a:solidFill>
              <a:srgbClr val="004AAD"/>
            </a:solidFill>
            <a:prstDash val="solid"/>
            <a:round/>
          </a:ln>
        </p:spPr>
        <p:txBody>
          <a:bodyPr/>
          <a:lstStyle/>
          <a:p>
            <a:endParaRPr lang="ar-EG"/>
          </a:p>
        </p:txBody>
      </p:sp>
      <p:sp>
        <p:nvSpPr>
          <p:cNvPr id="7" name="TextBox 7"/>
          <p:cNvSpPr txBox="1"/>
          <p:nvPr/>
        </p:nvSpPr>
        <p:spPr>
          <a:xfrm>
            <a:off x="11401876" y="3693323"/>
            <a:ext cx="6335824" cy="2757479"/>
          </a:xfrm>
          <a:prstGeom prst="rect">
            <a:avLst/>
          </a:prstGeom>
        </p:spPr>
        <p:txBody>
          <a:bodyPr lIns="0" tIns="0" rIns="0" bIns="0" rtlCol="0" anchor="t">
            <a:spAutoFit/>
          </a:bodyPr>
          <a:lstStyle/>
          <a:p>
            <a:pPr algn="ctr">
              <a:lnSpc>
                <a:spcPts val="11096"/>
              </a:lnSpc>
            </a:pPr>
            <a:r>
              <a:rPr lang="en-US" sz="7926" b="1">
                <a:solidFill>
                  <a:srgbClr val="004AAD"/>
                </a:solidFill>
                <a:latin typeface="League Spartan"/>
                <a:ea typeface="League Spartan"/>
                <a:cs typeface="League Spartan"/>
                <a:sym typeface="League Spartan"/>
              </a:rPr>
              <a:t>CLASSES COUNT</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620</Words>
  <Application>Microsoft Office PowerPoint</Application>
  <PresentationFormat>Custom</PresentationFormat>
  <Paragraphs>103</Paragraphs>
  <Slides>26</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26</vt:i4>
      </vt:variant>
    </vt:vector>
  </HeadingPairs>
  <TitlesOfParts>
    <vt:vector size="34" baseType="lpstr">
      <vt:lpstr>Roboto Bold</vt:lpstr>
      <vt:lpstr>Poppins</vt:lpstr>
      <vt:lpstr>League Spartan</vt:lpstr>
      <vt:lpstr>Calibri</vt:lpstr>
      <vt:lpstr>Source Sans Pro</vt:lpstr>
      <vt:lpstr>Arial</vt:lpstr>
      <vt:lpstr>Archivo Black</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Brain Cancer</dc:title>
  <cp:lastModifiedBy>Mohamed Tarek</cp:lastModifiedBy>
  <cp:revision>2</cp:revision>
  <dcterms:created xsi:type="dcterms:W3CDTF">2006-08-16T00:00:00Z</dcterms:created>
  <dcterms:modified xsi:type="dcterms:W3CDTF">2026-01-12T12:30:26Z</dcterms:modified>
  <dc:identifier>DAG9r8z2UOM</dc:identifier>
</cp:coreProperties>
</file>